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2" r:id="rId2"/>
  </p:sldMasterIdLst>
  <p:notesMasterIdLst>
    <p:notesMasterId r:id="rId15"/>
  </p:notesMasterIdLst>
  <p:sldIdLst>
    <p:sldId id="267" r:id="rId3"/>
    <p:sldId id="408" r:id="rId4"/>
    <p:sldId id="409" r:id="rId5"/>
    <p:sldId id="410" r:id="rId6"/>
    <p:sldId id="412" r:id="rId7"/>
    <p:sldId id="413" r:id="rId8"/>
    <p:sldId id="414" r:id="rId9"/>
    <p:sldId id="415" r:id="rId10"/>
    <p:sldId id="416" r:id="rId11"/>
    <p:sldId id="421" r:id="rId12"/>
    <p:sldId id="422" r:id="rId13"/>
    <p:sldId id="387" r:id="rId14"/>
  </p:sldIdLst>
  <p:sldSz cx="9144000" cy="5143500" type="screen16x9"/>
  <p:notesSz cx="6858000" cy="9144000"/>
  <p:embeddedFontLst>
    <p:embeddedFont>
      <p:font typeface="微软雅黑" pitchFamily="34" charset="-122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宋体" pitchFamily="2" charset="-122"/>
      <p:regular r:id="rId22"/>
    </p:embeddedFont>
    <p:embeddedFont>
      <p:font typeface="Sakkal Majalla" pitchFamily="2" charset="-78"/>
      <p:regular r:id="rId23"/>
      <p:bold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CD0"/>
    <a:srgbClr val="FF0000"/>
    <a:srgbClr val="0099FF"/>
    <a:srgbClr val="0077C8"/>
    <a:srgbClr val="006F96"/>
    <a:srgbClr val="000000"/>
    <a:srgbClr val="3399FF"/>
    <a:srgbClr val="00558E"/>
    <a:srgbClr val="EAEAEA"/>
    <a:srgbClr val="DEDE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845" autoAdjust="0"/>
    <p:restoredTop sz="94584" autoAdjust="0"/>
  </p:normalViewPr>
  <p:slideViewPr>
    <p:cSldViewPr>
      <p:cViewPr varScale="1">
        <p:scale>
          <a:sx n="118" d="100"/>
          <a:sy n="118" d="100"/>
        </p:scale>
        <p:origin x="-499" y="-67"/>
      </p:cViewPr>
      <p:guideLst>
        <p:guide orient="horz" pos="1620"/>
        <p:guide pos="288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gs" Target="tags/tag1.xml"/><Relationship Id="rId59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FE7A-E46C-481B-A474-94F0023DF0EB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D6A01-66A6-41DB-92CC-920FC3B03F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444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249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169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44901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C:\Users\Admin\Desktop\shutterstock_129456278 [转换]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9" t="9576" r="3609" b="9990"/>
          <a:stretch/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组合 108"/>
          <p:cNvGrpSpPr/>
          <p:nvPr userDrawn="1"/>
        </p:nvGrpSpPr>
        <p:grpSpPr>
          <a:xfrm>
            <a:off x="8320663" y="1"/>
            <a:ext cx="427552" cy="538163"/>
            <a:chOff x="11096625" y="0"/>
            <a:chExt cx="457200" cy="538163"/>
          </a:xfrm>
          <a:solidFill>
            <a:srgbClr val="0070C0"/>
          </a:solidFill>
        </p:grpSpPr>
        <p:sp>
          <p:nvSpPr>
            <p:cNvPr id="110" name="Freeform 5"/>
            <p:cNvSpPr>
              <a:spLocks/>
            </p:cNvSpPr>
            <p:nvPr userDrawn="1"/>
          </p:nvSpPr>
          <p:spPr bwMode="auto">
            <a:xfrm>
              <a:off x="11109325" y="0"/>
              <a:ext cx="444500" cy="538163"/>
            </a:xfrm>
            <a:custGeom>
              <a:avLst/>
              <a:gdLst>
                <a:gd name="T0" fmla="*/ 564 w 564"/>
                <a:gd name="T1" fmla="*/ 674 h 674"/>
                <a:gd name="T2" fmla="*/ 262 w 564"/>
                <a:gd name="T3" fmla="*/ 540 h 674"/>
                <a:gd name="T4" fmla="*/ 0 w 564"/>
                <a:gd name="T5" fmla="*/ 658 h 674"/>
                <a:gd name="T6" fmla="*/ 0 w 564"/>
                <a:gd name="T7" fmla="*/ 0 h 674"/>
                <a:gd name="T8" fmla="*/ 564 w 564"/>
                <a:gd name="T9" fmla="*/ 0 h 674"/>
                <a:gd name="T10" fmla="*/ 564 w 564"/>
                <a:gd name="T11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" h="674">
                  <a:moveTo>
                    <a:pt x="564" y="674"/>
                  </a:moveTo>
                  <a:lnTo>
                    <a:pt x="262" y="540"/>
                  </a:lnTo>
                  <a:lnTo>
                    <a:pt x="0" y="658"/>
                  </a:lnTo>
                  <a:lnTo>
                    <a:pt x="0" y="0"/>
                  </a:lnTo>
                  <a:lnTo>
                    <a:pt x="564" y="0"/>
                  </a:lnTo>
                  <a:lnTo>
                    <a:pt x="564" y="6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6"/>
            <p:cNvSpPr>
              <a:spLocks/>
            </p:cNvSpPr>
            <p:nvPr userDrawn="1"/>
          </p:nvSpPr>
          <p:spPr bwMode="auto">
            <a:xfrm>
              <a:off x="11096625" y="0"/>
              <a:ext cx="442913" cy="514350"/>
            </a:xfrm>
            <a:custGeom>
              <a:avLst/>
              <a:gdLst>
                <a:gd name="T0" fmla="*/ 564 w 564"/>
                <a:gd name="T1" fmla="*/ 644 h 644"/>
                <a:gd name="T2" fmla="*/ 279 w 564"/>
                <a:gd name="T3" fmla="*/ 522 h 644"/>
                <a:gd name="T4" fmla="*/ 0 w 564"/>
                <a:gd name="T5" fmla="*/ 644 h 644"/>
                <a:gd name="T6" fmla="*/ 0 w 564"/>
                <a:gd name="T7" fmla="*/ 0 h 644"/>
                <a:gd name="T8" fmla="*/ 564 w 564"/>
                <a:gd name="T9" fmla="*/ 0 h 644"/>
                <a:gd name="T10" fmla="*/ 564 w 564"/>
                <a:gd name="T11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" h="644">
                  <a:moveTo>
                    <a:pt x="564" y="644"/>
                  </a:moveTo>
                  <a:lnTo>
                    <a:pt x="279" y="522"/>
                  </a:lnTo>
                  <a:lnTo>
                    <a:pt x="0" y="644"/>
                  </a:lnTo>
                  <a:lnTo>
                    <a:pt x="0" y="0"/>
                  </a:lnTo>
                  <a:lnTo>
                    <a:pt x="564" y="0"/>
                  </a:lnTo>
                  <a:lnTo>
                    <a:pt x="564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2" name="TextBox 111"/>
          <p:cNvSpPr txBox="1"/>
          <p:nvPr userDrawn="1"/>
        </p:nvSpPr>
        <p:spPr>
          <a:xfrm>
            <a:off x="8287393" y="87898"/>
            <a:ext cx="485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33E7C02-82D1-42DA-AA8B-2AEC9E450366}" type="slidenum">
              <a:rPr lang="zh-CN" altLang="en-US" sz="1600" smtClean="0">
                <a:solidFill>
                  <a:srgbClr val="F8F8F8"/>
                </a:solidFill>
                <a:latin typeface="微软雅黑"/>
                <a:ea typeface="微软雅黑"/>
              </a:rPr>
              <a:pPr algn="ctr"/>
              <a:t>‹#›</a:t>
            </a:fld>
            <a:endParaRPr lang="zh-CN" altLang="en-US" sz="1600" dirty="0">
              <a:solidFill>
                <a:srgbClr val="F8F8F8"/>
              </a:solidFill>
              <a:latin typeface="微软雅黑"/>
              <a:ea typeface="微软雅黑"/>
            </a:endParaRPr>
          </a:p>
        </p:txBody>
      </p:sp>
      <p:sp>
        <p:nvSpPr>
          <p:cNvPr id="113" name="Rectangle 9"/>
          <p:cNvSpPr>
            <a:spLocks noChangeArrowheads="1"/>
          </p:cNvSpPr>
          <p:nvPr userDrawn="1"/>
        </p:nvSpPr>
        <p:spPr bwMode="auto">
          <a:xfrm>
            <a:off x="0" y="5019088"/>
            <a:ext cx="9145616" cy="1260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7866084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8452374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8071374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hutterstock_129456278 [转换]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9" t="9576" r="3609" b="9990"/>
          <a:stretch/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452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-28897"/>
            <a:ext cx="9143429" cy="4980953"/>
          </a:xfrm>
          <a:prstGeom prst="rect">
            <a:avLst/>
          </a:prstGeom>
        </p:spPr>
      </p:pic>
      <p:pic>
        <p:nvPicPr>
          <p:cNvPr id="3" name="创业计划书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572794" y="-812626"/>
            <a:ext cx="609600" cy="609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83" y="646336"/>
            <a:ext cx="3356517" cy="2803997"/>
          </a:xfrm>
          <a:prstGeom prst="rect">
            <a:avLst/>
          </a:prstGeom>
        </p:spPr>
      </p:pic>
      <p:sp>
        <p:nvSpPr>
          <p:cNvPr id="47" name="标题 1"/>
          <p:cNvSpPr txBox="1">
            <a:spLocks/>
          </p:cNvSpPr>
          <p:nvPr/>
        </p:nvSpPr>
        <p:spPr>
          <a:xfrm>
            <a:off x="-67550" y="3075806"/>
            <a:ext cx="525859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lvl="0">
              <a:defRPr/>
            </a:pPr>
            <a:r>
              <a:rPr kumimoji="0" lang="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Use of Restricted</a:t>
            </a:r>
            <a:r>
              <a:rPr kumimoji="0" lang="" altLang="zh-CN" sz="1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" altLang="zh-CN" sz="1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Mudharaba </a:t>
            </a:r>
            <a:r>
              <a:rPr kumimoji="0" lang="" altLang="zh-CN" sz="1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Contract in Wholesale Finance to MFIs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51" name="副标题 2"/>
          <p:cNvSpPr txBox="1">
            <a:spLocks/>
          </p:cNvSpPr>
          <p:nvPr/>
        </p:nvSpPr>
        <p:spPr>
          <a:xfrm>
            <a:off x="468312" y="3867894"/>
            <a:ext cx="5615855" cy="321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fontAlgn="ctr">
              <a:spcBef>
                <a:spcPts val="0"/>
              </a:spcBef>
              <a:spcAft>
                <a:spcPts val="400"/>
              </a:spcAft>
              <a:buSzPct val="70000"/>
              <a:buNone/>
              <a:defRPr/>
            </a:pPr>
            <a:endParaRPr lang="ar-SA" altLang="zh-CN" sz="2000" dirty="0"/>
          </a:p>
        </p:txBody>
      </p:sp>
      <p:sp>
        <p:nvSpPr>
          <p:cNvPr id="52" name="燕尾形 51"/>
          <p:cNvSpPr/>
          <p:nvPr/>
        </p:nvSpPr>
        <p:spPr>
          <a:xfrm>
            <a:off x="599821" y="3805628"/>
            <a:ext cx="142900" cy="173888"/>
          </a:xfrm>
          <a:prstGeom prst="chevron">
            <a:avLst/>
          </a:prstGeom>
          <a:solidFill>
            <a:srgbClr val="007CD0"/>
          </a:solidFill>
          <a:ln>
            <a:noFill/>
          </a:ln>
          <a:extLst/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华文细黑" pitchFamily="2" charset="-122"/>
            </a:endParaRPr>
          </a:p>
        </p:txBody>
      </p:sp>
      <p:sp>
        <p:nvSpPr>
          <p:cNvPr id="53" name="燕尾形 52"/>
          <p:cNvSpPr/>
          <p:nvPr/>
        </p:nvSpPr>
        <p:spPr>
          <a:xfrm>
            <a:off x="775686" y="3805628"/>
            <a:ext cx="142900" cy="173888"/>
          </a:xfrm>
          <a:prstGeom prst="chevron">
            <a:avLst/>
          </a:prstGeom>
          <a:solidFill>
            <a:srgbClr val="007CD0"/>
          </a:solidFill>
          <a:ln>
            <a:noFill/>
          </a:ln>
          <a:extLst/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华文细黑" pitchFamily="2" charset="-122"/>
            </a:endParaRPr>
          </a:p>
        </p:txBody>
      </p:sp>
      <p:grpSp>
        <p:nvGrpSpPr>
          <p:cNvPr id="54" name="Group 550"/>
          <p:cNvGrpSpPr>
            <a:grpSpLocks/>
          </p:cNvGrpSpPr>
          <p:nvPr/>
        </p:nvGrpSpPr>
        <p:grpSpPr bwMode="auto">
          <a:xfrm>
            <a:off x="628849" y="172352"/>
            <a:ext cx="4041044" cy="3635089"/>
            <a:chOff x="295" y="3475"/>
            <a:chExt cx="1407" cy="1407"/>
          </a:xfrm>
        </p:grpSpPr>
        <p:sp>
          <p:nvSpPr>
            <p:cNvPr id="55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81961"/>
                    <a:invGamma/>
                    <a:alpha val="12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56" name="Group 552"/>
            <p:cNvGrpSpPr>
              <a:grpSpLocks/>
            </p:cNvGrpSpPr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7" name="Oval 553"/>
              <p:cNvSpPr>
                <a:spLocks noChangeArrowheads="1"/>
              </p:cNvSpPr>
              <p:nvPr/>
            </p:nvSpPr>
            <p:spPr bwMode="auto">
              <a:xfrm>
                <a:off x="-6056" y="-2133"/>
                <a:ext cx="2132" cy="213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宋体" pitchFamily="2" charset="-122"/>
                </a:endParaRPr>
              </a:p>
            </p:txBody>
          </p:sp>
          <p:grpSp>
            <p:nvGrpSpPr>
              <p:cNvPr id="58" name="Group 554"/>
              <p:cNvGrpSpPr>
                <a:grpSpLocks/>
              </p:cNvGrpSpPr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9" name="Group 555"/>
                <p:cNvGrpSpPr>
                  <a:grpSpLocks/>
                </p:cNvGrpSpPr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75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83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7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8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84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5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6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76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7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1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2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78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9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0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0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61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69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3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74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70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1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72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62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63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67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68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64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65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66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8C146AC-A14C-4206-881B-6577B7E1B89B}"/>
              </a:ext>
            </a:extLst>
          </p:cNvPr>
          <p:cNvSpPr/>
          <p:nvPr/>
        </p:nvSpPr>
        <p:spPr>
          <a:xfrm>
            <a:off x="1331639" y="4272024"/>
            <a:ext cx="3449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spcAft>
                <a:spcPts val="400"/>
              </a:spcAft>
              <a:buSzPct val="70000"/>
              <a:defRPr/>
            </a:pPr>
            <a:r>
              <a:rPr lang="" altLang="zh-CN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March 2022</a:t>
            </a:r>
            <a:endParaRPr lang="zh-CN" altLang="en-US" sz="2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4" y="34096"/>
            <a:ext cx="3003065" cy="1097494"/>
          </a:xfrm>
          <a:prstGeom prst="rect">
            <a:avLst/>
          </a:prstGeom>
          <a:ln>
            <a:solidFill>
              <a:srgbClr val="3399FF"/>
            </a:solidFill>
          </a:ln>
          <a:effectLst>
            <a:glow rad="228600">
              <a:schemeClr val="accent6">
                <a:lumMod val="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754803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75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250" fill="hold"/>
                                        <p:tgtEl>
                                          <p:spTgt spid="5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250" fill="hold"/>
                                        <p:tgtEl>
                                          <p:spTgt spid="5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00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7" grpId="0"/>
      <p:bldP spid="51" grpId="0"/>
      <p:bldP spid="52" grpId="0" animBg="1"/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93"/>
          <p:cNvSpPr/>
          <p:nvPr/>
        </p:nvSpPr>
        <p:spPr>
          <a:xfrm>
            <a:off x="285720" y="1214428"/>
            <a:ext cx="8496944" cy="3214710"/>
          </a:xfrm>
          <a:prstGeom prst="roundRect">
            <a:avLst>
              <a:gd name="adj" fmla="val 9450"/>
            </a:avLst>
          </a:prstGeom>
          <a:solidFill>
            <a:srgbClr val="002060"/>
          </a:solidFill>
          <a:ln w="1270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3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Restricted 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Mudharaba is one of the Islamic modes of 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finance 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that are used to facilitate the access of MFIs in Sudan to Wholesale finance from Commercial banks and other sources. This contract has been 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introduced 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and developed by SMDF and the Microfinance Unit of Central Bank Of Sudan (MFU-CBOS). 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This contract facilitates the wholesale finance flow from different sources to MFIs and beneficiaries. </a:t>
            </a:r>
            <a:endParaRPr lang="ar-SA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619672" y="161501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RESTRICTED MUDHARABA CONTRACTS</a:t>
            </a:r>
            <a:endParaRPr lang="ar-SA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reeform 40"/>
          <p:cNvSpPr>
            <a:spLocks noEditPoints="1"/>
          </p:cNvSpPr>
          <p:nvPr/>
        </p:nvSpPr>
        <p:spPr bwMode="auto">
          <a:xfrm>
            <a:off x="629985" y="230172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ounded Rectangle 8"/>
          <p:cNvSpPr/>
          <p:nvPr/>
        </p:nvSpPr>
        <p:spPr>
          <a:xfrm flipH="1">
            <a:off x="1475655" y="771550"/>
            <a:ext cx="6696743" cy="29926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lnSpc>
                <a:spcPct val="130000"/>
              </a:lnSpc>
            </a:pPr>
            <a:endParaRPr lang="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478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93"/>
          <p:cNvSpPr/>
          <p:nvPr/>
        </p:nvSpPr>
        <p:spPr>
          <a:xfrm>
            <a:off x="285720" y="1500180"/>
            <a:ext cx="8286808" cy="3214710"/>
          </a:xfrm>
          <a:prstGeom prst="roundRect">
            <a:avLst>
              <a:gd name="adj" fmla="val 9450"/>
            </a:avLst>
          </a:prstGeom>
          <a:solidFill>
            <a:srgbClr val="002060"/>
          </a:solidFill>
          <a:ln w="1270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30000"/>
              </a:lnSpc>
              <a:buAutoNum type="arabicPeriod"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It is a profit and loss sharing mode of finance.</a:t>
            </a:r>
          </a:p>
          <a:p>
            <a:pPr marL="342900" lvl="0" indent="-342900" algn="just">
              <a:lnSpc>
                <a:spcPct val="130000"/>
              </a:lnSpc>
              <a:buAutoNum type="arabicPeriod"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It is the sole mode that can be used to finance the newly born MFIs with no credit history.</a:t>
            </a:r>
          </a:p>
          <a:p>
            <a:pPr marL="342900" lvl="0" indent="-342900" algn="just">
              <a:lnSpc>
                <a:spcPct val="130000"/>
              </a:lnSpc>
              <a:buAutoNum type="arabicPeriod"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It helps Central Bank of Sudan to increase the amount of wholesale finance from commercial banks to MFIs to reach the allocated percentage of 12% of their portfolio (CBOS Policies). </a:t>
            </a:r>
          </a:p>
          <a:p>
            <a:pPr marL="342900" lvl="0" indent="-342900" algn="just">
              <a:lnSpc>
                <a:spcPct val="130000"/>
              </a:lnSpc>
              <a:buAutoNum type="arabicPeriod"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contract can help to achieve targeted outreach goals (geographical areas, activity sectors, gender, age, loan size,…etc).</a:t>
            </a:r>
          </a:p>
          <a:p>
            <a:pPr marL="342900" lvl="0" indent="-342900" algn="just">
              <a:lnSpc>
                <a:spcPct val="130000"/>
              </a:lnSpc>
              <a:buAutoNum type="arabicPeriod"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It provides MFIs with a solid M&amp;E tool to audit their performance periodically.</a:t>
            </a:r>
            <a:endParaRPr lang="ar-SA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619672" y="161501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RESTRICTED MUDHARABA CONTRACTS</a:t>
            </a:r>
            <a:endParaRPr lang="ar-SA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reeform 40"/>
          <p:cNvSpPr>
            <a:spLocks noEditPoints="1"/>
          </p:cNvSpPr>
          <p:nvPr/>
        </p:nvSpPr>
        <p:spPr bwMode="auto">
          <a:xfrm>
            <a:off x="629985" y="230172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ounded Rectangle 8"/>
          <p:cNvSpPr/>
          <p:nvPr/>
        </p:nvSpPr>
        <p:spPr>
          <a:xfrm flipH="1">
            <a:off x="428594" y="642924"/>
            <a:ext cx="1524709" cy="6429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>
              <a:lnSpc>
                <a:spcPct val="130000"/>
              </a:lnSpc>
            </a:pPr>
            <a:r>
              <a:rPr lang="" sz="1600" b="1" dirty="0" smtClean="0">
                <a:solidFill>
                  <a:schemeClr val="tx1"/>
                </a:solidFill>
              </a:rPr>
              <a:t>MAIN</a:t>
            </a:r>
            <a:r>
              <a:rPr lang="" sz="1400" b="1" dirty="0" smtClean="0">
                <a:solidFill>
                  <a:schemeClr val="tx1"/>
                </a:solidFill>
              </a:rPr>
              <a:t> </a:t>
            </a:r>
            <a:r>
              <a:rPr lang="" sz="1600" b="1" dirty="0" smtClean="0">
                <a:solidFill>
                  <a:schemeClr val="tx1"/>
                </a:solidFill>
              </a:rPr>
              <a:t>FEATURES:</a:t>
            </a:r>
            <a:endParaRPr lang="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478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矩形 17"/>
          <p:cNvSpPr/>
          <p:nvPr/>
        </p:nvSpPr>
        <p:spPr>
          <a:xfrm>
            <a:off x="0" y="1323975"/>
            <a:ext cx="9144000" cy="2687934"/>
          </a:xfrm>
          <a:prstGeom prst="rect">
            <a:avLst/>
          </a:prstGeom>
          <a:solidFill>
            <a:srgbClr val="0070C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334810" y="2578024"/>
            <a:ext cx="4669238" cy="574027"/>
            <a:chOff x="470839" y="1594012"/>
            <a:chExt cx="4669238" cy="574027"/>
          </a:xfrm>
        </p:grpSpPr>
        <p:sp>
          <p:nvSpPr>
            <p:cNvPr id="21" name="矩形 20"/>
            <p:cNvSpPr/>
            <p:nvPr/>
          </p:nvSpPr>
          <p:spPr>
            <a:xfrm>
              <a:off x="470839" y="1594012"/>
              <a:ext cx="1394934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Thank You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11560" y="1722476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68077" y="1851670"/>
              <a:ext cx="4572000" cy="3163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</a:pPr>
              <a:endPara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0329" y="1248365"/>
            <a:ext cx="5404463" cy="308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73917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4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圆角矩形 93"/>
          <p:cNvSpPr/>
          <p:nvPr/>
        </p:nvSpPr>
        <p:spPr>
          <a:xfrm>
            <a:off x="785786" y="1428742"/>
            <a:ext cx="7632848" cy="3000396"/>
          </a:xfrm>
          <a:prstGeom prst="roundRect">
            <a:avLst>
              <a:gd name="adj" fmla="val 945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同心圆 95"/>
          <p:cNvSpPr/>
          <p:nvPr/>
        </p:nvSpPr>
        <p:spPr>
          <a:xfrm>
            <a:off x="3696062" y="555526"/>
            <a:ext cx="1447442" cy="1447442"/>
          </a:xfrm>
          <a:prstGeom prst="donut">
            <a:avLst>
              <a:gd name="adj" fmla="val 4879"/>
            </a:avLst>
          </a:prstGeom>
          <a:gradFill>
            <a:gsLst>
              <a:gs pos="0">
                <a:schemeClr val="bg1"/>
              </a:gs>
              <a:gs pos="55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92" y="1785932"/>
            <a:ext cx="7488832" cy="3080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The Sudanese Microfinance Development Facility (SMDF) Co.Ltd has been established as an (Apex) institution in 2009, and it is owned by Ministry of Finance (M o F) and Central Bank of Sudan (CBOS) to provide Technical and financial support to existing and new Microfinance Institutions (MFIs) operating in the country. </a:t>
            </a: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The complementary role of SMDF is aiming at help MFIs to operate and sustain through providing them with many packages of technical and financial support.</a:t>
            </a:r>
            <a:endParaRPr lang="ar-SA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30000"/>
              </a:lnSpc>
            </a:pPr>
            <a:endParaRPr lang="ar-SA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ea typeface="微软雅黑" pitchFamily="34" charset="-122"/>
              <a:cs typeface="Sakkal Majalla" panose="02000000000000000000" pitchFamily="2" charset="-78"/>
            </a:endParaRPr>
          </a:p>
          <a:p>
            <a:pPr algn="r" rtl="1">
              <a:lnSpc>
                <a:spcPct val="130000"/>
              </a:lnSpc>
            </a:pPr>
            <a:endParaRPr lang="ar-SA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699542"/>
            <a:ext cx="1584176" cy="763161"/>
          </a:xfrm>
          <a:prstGeom prst="rect">
            <a:avLst/>
          </a:prstGeom>
          <a:ln>
            <a:solidFill>
              <a:srgbClr val="3399FF"/>
            </a:solidFill>
          </a:ln>
          <a:effectLst>
            <a:glow rad="228600">
              <a:srgbClr val="7030A0">
                <a:alpha val="40000"/>
              </a:srgb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466568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4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圆角矩形 93"/>
          <p:cNvSpPr/>
          <p:nvPr/>
        </p:nvSpPr>
        <p:spPr>
          <a:xfrm>
            <a:off x="827584" y="2115264"/>
            <a:ext cx="7632848" cy="2375693"/>
          </a:xfrm>
          <a:prstGeom prst="roundRect">
            <a:avLst>
              <a:gd name="adj" fmla="val 945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98"/>
          <p:cNvSpPr/>
          <p:nvPr/>
        </p:nvSpPr>
        <p:spPr>
          <a:xfrm>
            <a:off x="6804248" y="113159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altLang="zh-CN" sz="24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Vision</a:t>
            </a:r>
            <a:endParaRPr lang="zh-CN" altLang="en-US" sz="2400" b="1" dirty="0">
              <a:solidFill>
                <a:srgbClr val="7030A0"/>
              </a:solidFill>
              <a:latin typeface="微软雅黑"/>
              <a:ea typeface="微软雅黑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92" y="2427734"/>
            <a:ext cx="7488832" cy="10194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SA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endParaRPr lang="ar-SA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ea typeface="微软雅黑" pitchFamily="34" charset="-122"/>
                <a:cs typeface="Sakkal Majalla" panose="02000000000000000000" pitchFamily="2" charset="-78"/>
              </a:rPr>
              <a:t>To be the leading Apex institution in The Sudan</a:t>
            </a:r>
            <a:endParaRPr lang="ar-SA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ea typeface="微软雅黑" pitchFamily="34" charset="-122"/>
              <a:cs typeface="Sakkal Majalla" panose="02000000000000000000" pitchFamily="2" charset="-78"/>
            </a:endParaRPr>
          </a:p>
          <a:p>
            <a:pPr algn="r" rtl="1">
              <a:lnSpc>
                <a:spcPct val="130000"/>
              </a:lnSpc>
            </a:pPr>
            <a:endParaRPr lang="ar-SA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699542"/>
            <a:ext cx="1584176" cy="763161"/>
          </a:xfrm>
          <a:prstGeom prst="rect">
            <a:avLst/>
          </a:prstGeom>
          <a:ln>
            <a:solidFill>
              <a:srgbClr val="3399FF"/>
            </a:solidFill>
          </a:ln>
          <a:effectLst>
            <a:glow rad="228600">
              <a:srgbClr val="7030A0">
                <a:alpha val="40000"/>
              </a:srgb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227190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4" grpId="0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4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圆角矩形 93"/>
          <p:cNvSpPr/>
          <p:nvPr/>
        </p:nvSpPr>
        <p:spPr>
          <a:xfrm>
            <a:off x="827584" y="1714494"/>
            <a:ext cx="7632848" cy="2776463"/>
          </a:xfrm>
          <a:prstGeom prst="roundRect">
            <a:avLst>
              <a:gd name="adj" fmla="val 945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98"/>
          <p:cNvSpPr/>
          <p:nvPr/>
        </p:nvSpPr>
        <p:spPr>
          <a:xfrm>
            <a:off x="6286512" y="928676"/>
            <a:ext cx="1669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7030A0"/>
                </a:solidFill>
                <a:latin typeface="微软雅黑"/>
                <a:ea typeface="微软雅黑"/>
              </a:rPr>
              <a:t>Mission</a:t>
            </a:r>
            <a:endParaRPr lang="zh-CN" altLang="en-US" sz="2400" b="1" dirty="0">
              <a:solidFill>
                <a:srgbClr val="7030A0"/>
              </a:solidFill>
              <a:latin typeface="微软雅黑"/>
              <a:ea typeface="微软雅黑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92" y="2427734"/>
            <a:ext cx="7488832" cy="1404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Sakkal Majalla" panose="02000000000000000000" pitchFamily="2" charset="-78"/>
              </a:rPr>
              <a:t>Enhancing the capacities of MFIs through providing technical and financial support to achieve their sustainability using  effective and efficient operations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Sakkal Majalla" panose="02000000000000000000" pitchFamily="2" charset="-78"/>
              </a:rPr>
              <a:t>in order to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Sakkal Majalla" panose="02000000000000000000" pitchFamily="2" charset="-78"/>
              </a:rPr>
              <a:t>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Sakkal Majalla" panose="02000000000000000000" pitchFamily="2" charset="-78"/>
              </a:rPr>
              <a:t>include economically active poor in the formal economic cycle.</a:t>
            </a:r>
            <a:endParaRPr lang="ar-SA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699542"/>
            <a:ext cx="1584176" cy="763161"/>
          </a:xfrm>
          <a:prstGeom prst="rect">
            <a:avLst/>
          </a:prstGeom>
          <a:ln>
            <a:solidFill>
              <a:srgbClr val="3399FF"/>
            </a:solidFill>
          </a:ln>
          <a:effectLst>
            <a:glow rad="228600">
              <a:srgbClr val="7030A0">
                <a:alpha val="40000"/>
              </a:srgb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602843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4" grpId="0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4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27584" y="3570864"/>
            <a:ext cx="1409353" cy="1627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8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Wholesale Finance Through Restricted Mudharaba</a:t>
            </a:r>
            <a:endParaRPr lang="en-US" altLang="zh-CN" sz="18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燕尾形箭头 13"/>
          <p:cNvSpPr/>
          <p:nvPr/>
        </p:nvSpPr>
        <p:spPr>
          <a:xfrm>
            <a:off x="467544" y="2567561"/>
            <a:ext cx="8208912" cy="228600"/>
          </a:xfrm>
          <a:prstGeom prst="notchedRightArrow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14"/>
          <p:cNvGrpSpPr/>
          <p:nvPr/>
        </p:nvGrpSpPr>
        <p:grpSpPr>
          <a:xfrm>
            <a:off x="843904" y="1989667"/>
            <a:ext cx="1330631" cy="1330631"/>
            <a:chOff x="1278794" y="3334906"/>
            <a:chExt cx="914014" cy="914014"/>
          </a:xfrm>
        </p:grpSpPr>
        <p:grpSp>
          <p:nvGrpSpPr>
            <p:cNvPr id="8" name="组合 15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634515" y="3742514"/>
              <a:ext cx="208329" cy="221983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" b="1" dirty="0" smtClean="0"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5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椭圆 34"/>
          <p:cNvSpPr/>
          <p:nvPr/>
        </p:nvSpPr>
        <p:spPr>
          <a:xfrm>
            <a:off x="824277" y="1631457"/>
            <a:ext cx="645364" cy="645364"/>
          </a:xfrm>
          <a:prstGeom prst="ellipse">
            <a:avLst/>
          </a:prstGeom>
          <a:solidFill>
            <a:srgbClr val="0077C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13" name="Freeform 34"/>
          <p:cNvSpPr>
            <a:spLocks noEditPoints="1"/>
          </p:cNvSpPr>
          <p:nvPr/>
        </p:nvSpPr>
        <p:spPr bwMode="auto">
          <a:xfrm>
            <a:off x="1000830" y="1782348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14" name="TextBox 13"/>
          <p:cNvSpPr txBox="1"/>
          <p:nvPr/>
        </p:nvSpPr>
        <p:spPr>
          <a:xfrm>
            <a:off x="2658591" y="3592636"/>
            <a:ext cx="1697385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Equity Participation</a:t>
            </a:r>
            <a:r>
              <a:rPr lang="ar-SA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组合 43"/>
          <p:cNvGrpSpPr/>
          <p:nvPr/>
        </p:nvGrpSpPr>
        <p:grpSpPr>
          <a:xfrm>
            <a:off x="2674911" y="2011439"/>
            <a:ext cx="1330631" cy="1330631"/>
            <a:chOff x="1278794" y="3334906"/>
            <a:chExt cx="914014" cy="914014"/>
          </a:xfrm>
        </p:grpSpPr>
        <p:grpSp>
          <p:nvGrpSpPr>
            <p:cNvPr id="16" name="组合 44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4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634516" y="3742514"/>
              <a:ext cx="208329" cy="221983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" b="1" dirty="0" smtClean="0"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5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椭圆 48"/>
          <p:cNvSpPr/>
          <p:nvPr/>
        </p:nvSpPr>
        <p:spPr>
          <a:xfrm>
            <a:off x="2655284" y="1653229"/>
            <a:ext cx="645364" cy="645364"/>
          </a:xfrm>
          <a:prstGeom prst="ellipse">
            <a:avLst/>
          </a:prstGeom>
          <a:solidFill>
            <a:srgbClr val="0077C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2785134" y="1801398"/>
            <a:ext cx="403595" cy="343054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9027" y="3577664"/>
            <a:ext cx="1647149" cy="1627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Partnerships with Regional and International Donors and Funders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组合 55"/>
          <p:cNvGrpSpPr/>
          <p:nvPr/>
        </p:nvGrpSpPr>
        <p:grpSpPr>
          <a:xfrm>
            <a:off x="4525347" y="1996467"/>
            <a:ext cx="1330631" cy="1330631"/>
            <a:chOff x="1278794" y="3334906"/>
            <a:chExt cx="914014" cy="914014"/>
          </a:xfrm>
        </p:grpSpPr>
        <p:grpSp>
          <p:nvGrpSpPr>
            <p:cNvPr id="24" name="组合 5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椭圆 5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634516" y="3742514"/>
              <a:ext cx="208329" cy="221983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" b="1" dirty="0" smtClean="0"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15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8" name="椭圆 60"/>
          <p:cNvSpPr/>
          <p:nvPr/>
        </p:nvSpPr>
        <p:spPr>
          <a:xfrm>
            <a:off x="4505720" y="1638257"/>
            <a:ext cx="645364" cy="645364"/>
          </a:xfrm>
          <a:prstGeom prst="ellipse">
            <a:avLst/>
          </a:prstGeom>
          <a:solidFill>
            <a:srgbClr val="0077C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29" name="KSO_Shape"/>
          <p:cNvSpPr>
            <a:spLocks/>
          </p:cNvSpPr>
          <p:nvPr/>
        </p:nvSpPr>
        <p:spPr bwMode="auto">
          <a:xfrm>
            <a:off x="4626052" y="1763298"/>
            <a:ext cx="420754" cy="41654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2771" y="3577664"/>
            <a:ext cx="1409353" cy="1211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Multi- Funders portfolio Management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1" name="组合 64"/>
          <p:cNvGrpSpPr/>
          <p:nvPr/>
        </p:nvGrpSpPr>
        <p:grpSpPr>
          <a:xfrm>
            <a:off x="6369091" y="1996467"/>
            <a:ext cx="1330631" cy="1330631"/>
            <a:chOff x="1278794" y="3334906"/>
            <a:chExt cx="914014" cy="914014"/>
          </a:xfrm>
        </p:grpSpPr>
        <p:grpSp>
          <p:nvGrpSpPr>
            <p:cNvPr id="32" name="组合 65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6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椭圆 6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634516" y="3742514"/>
              <a:ext cx="208330" cy="22198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" b="1" dirty="0" smtClean="0"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5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6" name="椭圆 69"/>
          <p:cNvSpPr/>
          <p:nvPr/>
        </p:nvSpPr>
        <p:spPr>
          <a:xfrm>
            <a:off x="6349464" y="1638257"/>
            <a:ext cx="645364" cy="645364"/>
          </a:xfrm>
          <a:prstGeom prst="ellipse">
            <a:avLst/>
          </a:prstGeom>
          <a:solidFill>
            <a:srgbClr val="0077C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37" name="KSO_Shape"/>
          <p:cNvSpPr>
            <a:spLocks/>
          </p:cNvSpPr>
          <p:nvPr/>
        </p:nvSpPr>
        <p:spPr bwMode="auto">
          <a:xfrm>
            <a:off x="6479938" y="1781273"/>
            <a:ext cx="363149" cy="31291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5856" y="627534"/>
            <a:ext cx="5112568" cy="518115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Financial Support</a:t>
            </a:r>
            <a:endParaRPr lang="ar-SA" altLang="zh-CN" sz="1600" b="1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8" y="699542"/>
            <a:ext cx="1368151" cy="659093"/>
          </a:xfrm>
          <a:prstGeom prst="rect">
            <a:avLst/>
          </a:prstGeom>
          <a:ln>
            <a:solidFill>
              <a:srgbClr val="3399FF"/>
            </a:solidFill>
          </a:ln>
          <a:effectLst>
            <a:glow rad="228600">
              <a:srgbClr val="007CD0">
                <a:alpha val="40000"/>
              </a:srgb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990980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9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3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8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7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12" grpId="0" animBg="1"/>
      <p:bldP spid="13" grpId="0" animBg="1"/>
      <p:bldP spid="14" grpId="0"/>
      <p:bldP spid="20" grpId="0" animBg="1"/>
      <p:bldP spid="21" grpId="0" animBg="1"/>
      <p:bldP spid="22" grpId="0"/>
      <p:bldP spid="28" grpId="0" animBg="1"/>
      <p:bldP spid="29" grpId="0" animBg="1"/>
      <p:bldP spid="30" grpId="0"/>
      <p:bldP spid="36" grpId="0" animBg="1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928794" y="99708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</a:rPr>
              <a:t>Technical Support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4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66665" y="1428742"/>
            <a:ext cx="349775" cy="3231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r"/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ar-SA" altLang="zh-CN" sz="1500" dirty="0" smtClean="0"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20"/>
          <p:cNvGrpSpPr/>
          <p:nvPr/>
        </p:nvGrpSpPr>
        <p:grpSpPr>
          <a:xfrm rot="16200000">
            <a:off x="3813938" y="1140545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8313" y="1710912"/>
            <a:ext cx="3232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Loan Tracking System (LTS)</a:t>
            </a:r>
            <a:r>
              <a:rPr lang="ar-SA" altLang="zh-CN" sz="16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KSO_Shape"/>
          <p:cNvSpPr>
            <a:spLocks/>
          </p:cNvSpPr>
          <p:nvPr/>
        </p:nvSpPr>
        <p:spPr bwMode="auto">
          <a:xfrm>
            <a:off x="4134442" y="1507552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7CD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664" y="2500312"/>
            <a:ext cx="349775" cy="3231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r"/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ar-SA" altLang="zh-CN" sz="1500" dirty="0" smtClean="0"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26"/>
          <p:cNvGrpSpPr/>
          <p:nvPr/>
        </p:nvGrpSpPr>
        <p:grpSpPr>
          <a:xfrm rot="5400000" flipV="1">
            <a:off x="3817005" y="2205078"/>
            <a:ext cx="902720" cy="118333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9552" y="2788935"/>
            <a:ext cx="312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External and Internal specialized training sessions and workshops.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KSO_Shape"/>
          <p:cNvSpPr>
            <a:spLocks/>
          </p:cNvSpPr>
          <p:nvPr/>
        </p:nvSpPr>
        <p:spPr bwMode="auto">
          <a:xfrm flipH="1">
            <a:off x="4071934" y="2500312"/>
            <a:ext cx="527637" cy="51772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7CD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888" y="3643320"/>
            <a:ext cx="338554" cy="3231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r"/>
            <a:r>
              <a:rPr lang="ar-SA" altLang="zh-CN" sz="15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32"/>
          <p:cNvGrpSpPr/>
          <p:nvPr/>
        </p:nvGrpSpPr>
        <p:grpSpPr>
          <a:xfrm rot="16200000">
            <a:off x="3798120" y="3300887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8313" y="3906688"/>
            <a:ext cx="316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Studies, researches and consultancy services.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KSO_Shape"/>
          <p:cNvSpPr>
            <a:spLocks/>
          </p:cNvSpPr>
          <p:nvPr/>
        </p:nvSpPr>
        <p:spPr bwMode="auto">
          <a:xfrm>
            <a:off x="4129371" y="3667391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rgbClr val="007CD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itchFamily="34" charset="-122"/>
            </a:endParaRPr>
          </a:p>
        </p:txBody>
      </p:sp>
      <p:pic>
        <p:nvPicPr>
          <p:cNvPr id="23" name="Picture 2" descr="C:\Documents and Settings\Administrator\My Documents\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1857370"/>
            <a:ext cx="1285884" cy="2326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99542"/>
            <a:ext cx="1368151" cy="659093"/>
          </a:xfrm>
          <a:prstGeom prst="rect">
            <a:avLst/>
          </a:prstGeom>
          <a:ln>
            <a:solidFill>
              <a:srgbClr val="3399FF"/>
            </a:solidFill>
          </a:ln>
          <a:effectLst>
            <a:glow rad="228600">
              <a:srgbClr val="007CD0">
                <a:alpha val="4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1026" name="Picture 2" descr="C:\Users\asawir.zaki.SMDC.000\Downloads\b058abd6-7453-4f6b-bce8-4f72d3997bc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4354" y="1839664"/>
            <a:ext cx="2461087" cy="2849679"/>
          </a:xfrm>
          <a:prstGeom prst="rect">
            <a:avLst/>
          </a:prstGeom>
          <a:noFill/>
          <a:ln>
            <a:solidFill>
              <a:srgbClr val="0077C8"/>
            </a:solidFill>
          </a:ln>
          <a:effectLst>
            <a:glow rad="228600">
              <a:srgbClr val="0099FF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07807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9" grpId="0"/>
      <p:bldP spid="10" grpId="0" animBg="1"/>
      <p:bldP spid="11" grpId="0" animBg="1"/>
      <p:bldP spid="15" grpId="0"/>
      <p:bldP spid="16" grpId="0" animBg="1"/>
      <p:bldP spid="17" grpId="0" animBg="1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4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923928" y="987574"/>
            <a:ext cx="4464496" cy="364227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pPr rtl="1"/>
            <a:r>
              <a:rPr lang="en-US" altLang="zh-CN" b="1" dirty="0" smtClean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Main Indicators (</a:t>
            </a:r>
            <a:r>
              <a:rPr lang="en-US" altLang="zh-CN" b="1" dirty="0" err="1" smtClean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Accu</a:t>
            </a:r>
            <a:r>
              <a:rPr lang="en-US" altLang="zh-CN" b="1" dirty="0" smtClean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. Dec 2021)</a:t>
            </a:r>
            <a:endParaRPr lang="ar-SA" altLang="zh-CN" b="1" dirty="0">
              <a:solidFill>
                <a:srgbClr val="007CD0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72"/>
          <p:cNvGrpSpPr/>
          <p:nvPr/>
        </p:nvGrpSpPr>
        <p:grpSpPr>
          <a:xfrm>
            <a:off x="1187624" y="1635646"/>
            <a:ext cx="1220215" cy="1220212"/>
            <a:chOff x="3402224" y="483518"/>
            <a:chExt cx="864652" cy="864650"/>
          </a:xfrm>
        </p:grpSpPr>
        <p:grpSp>
          <p:nvGrpSpPr>
            <p:cNvPr id="7" name="组合 73"/>
            <p:cNvGrpSpPr/>
            <p:nvPr/>
          </p:nvGrpSpPr>
          <p:grpSpPr>
            <a:xfrm>
              <a:off x="3402224" y="48351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7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椭圆 7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542275" y="731177"/>
              <a:ext cx="586298" cy="2617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ar-SA" altLang="zh-CN" sz="2400" b="1" dirty="0" smtClean="0">
                  <a:solidFill>
                    <a:srgbClr val="007CD0"/>
                  </a:solidFill>
                  <a:latin typeface="微软雅黑" pitchFamily="34" charset="-122"/>
                  <a:ea typeface="微软雅黑" pitchFamily="34" charset="-122"/>
                </a:rPr>
                <a:t>16</a:t>
              </a:r>
              <a:endParaRPr lang="zh-CN" altLang="en-US" sz="2400" b="1" dirty="0">
                <a:solidFill>
                  <a:srgbClr val="007CD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Rectangle 4"/>
          <p:cNvSpPr>
            <a:spLocks/>
          </p:cNvSpPr>
          <p:nvPr/>
        </p:nvSpPr>
        <p:spPr bwMode="auto">
          <a:xfrm>
            <a:off x="2576696" y="1685283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rtl="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Targeted States</a:t>
            </a:r>
            <a:endParaRPr lang="ar-SA" altLang="zh-CN" b="1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13" name="组合 86"/>
          <p:cNvGrpSpPr/>
          <p:nvPr/>
        </p:nvGrpSpPr>
        <p:grpSpPr>
          <a:xfrm>
            <a:off x="4978366" y="1637874"/>
            <a:ext cx="1220215" cy="1220212"/>
            <a:chOff x="3402224" y="483518"/>
            <a:chExt cx="864652" cy="864650"/>
          </a:xfrm>
        </p:grpSpPr>
        <p:grpSp>
          <p:nvGrpSpPr>
            <p:cNvPr id="14" name="组合 87"/>
            <p:cNvGrpSpPr/>
            <p:nvPr/>
          </p:nvGrpSpPr>
          <p:grpSpPr>
            <a:xfrm>
              <a:off x="3402224" y="48351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8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9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542275" y="731177"/>
              <a:ext cx="586298" cy="2617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ar-SA" altLang="zh-CN" sz="2400" b="1" dirty="0" smtClean="0">
                  <a:solidFill>
                    <a:srgbClr val="007CD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400" b="1" dirty="0">
                <a:solidFill>
                  <a:srgbClr val="007CD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Rectangle 4"/>
          <p:cNvSpPr>
            <a:spLocks/>
          </p:cNvSpPr>
          <p:nvPr/>
        </p:nvSpPr>
        <p:spPr bwMode="auto">
          <a:xfrm>
            <a:off x="6367438" y="1687511"/>
            <a:ext cx="1948978" cy="95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rtl="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Equity Participated MFIs</a:t>
            </a:r>
            <a:endParaRPr lang="ar-SA" b="1" dirty="0"/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20" name="组合 94"/>
          <p:cNvGrpSpPr/>
          <p:nvPr/>
        </p:nvGrpSpPr>
        <p:grpSpPr>
          <a:xfrm>
            <a:off x="1187624" y="3219822"/>
            <a:ext cx="1220215" cy="1220212"/>
            <a:chOff x="3402224" y="483518"/>
            <a:chExt cx="864652" cy="864650"/>
          </a:xfrm>
        </p:grpSpPr>
        <p:grpSp>
          <p:nvGrpSpPr>
            <p:cNvPr id="21" name="组合 95"/>
            <p:cNvGrpSpPr/>
            <p:nvPr/>
          </p:nvGrpSpPr>
          <p:grpSpPr>
            <a:xfrm>
              <a:off x="3402224" y="48351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9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9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542275" y="731177"/>
              <a:ext cx="586298" cy="2617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ar-SA" altLang="zh-CN" sz="2400" b="1" dirty="0" smtClean="0">
                  <a:solidFill>
                    <a:srgbClr val="007CD0"/>
                  </a:solidFill>
                  <a:latin typeface="微软雅黑" pitchFamily="34" charset="-122"/>
                  <a:ea typeface="微软雅黑" pitchFamily="34" charset="-122"/>
                </a:rPr>
                <a:t>73</a:t>
              </a:r>
              <a:endParaRPr lang="zh-CN" altLang="en-US" sz="2400" b="1" dirty="0">
                <a:solidFill>
                  <a:srgbClr val="007CD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5" name="Rectangle 4"/>
          <p:cNvSpPr>
            <a:spLocks/>
          </p:cNvSpPr>
          <p:nvPr/>
        </p:nvSpPr>
        <p:spPr bwMode="auto">
          <a:xfrm>
            <a:off x="2576696" y="3269459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rtl="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Wholesale Finance Contracts</a:t>
            </a:r>
            <a:endParaRPr lang="ar-SA" altLang="zh-CN" b="1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26" name="组合 101"/>
          <p:cNvGrpSpPr/>
          <p:nvPr/>
        </p:nvGrpSpPr>
        <p:grpSpPr>
          <a:xfrm>
            <a:off x="4978366" y="3222050"/>
            <a:ext cx="1220215" cy="1220212"/>
            <a:chOff x="3402224" y="483518"/>
            <a:chExt cx="864652" cy="864650"/>
          </a:xfrm>
        </p:grpSpPr>
        <p:grpSp>
          <p:nvGrpSpPr>
            <p:cNvPr id="27" name="组合 102"/>
            <p:cNvGrpSpPr/>
            <p:nvPr/>
          </p:nvGrpSpPr>
          <p:grpSpPr>
            <a:xfrm>
              <a:off x="3402224" y="48351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10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10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542275" y="731177"/>
              <a:ext cx="586298" cy="2617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ar-SA" altLang="zh-CN" sz="2400" b="1" dirty="0" smtClean="0">
                  <a:solidFill>
                    <a:srgbClr val="007CD0"/>
                  </a:solidFill>
                  <a:latin typeface="微软雅黑" pitchFamily="34" charset="-122"/>
                  <a:ea typeface="微软雅黑" pitchFamily="34" charset="-122"/>
                </a:rPr>
                <a:t>27</a:t>
              </a:r>
              <a:endParaRPr lang="zh-CN" altLang="en-US" sz="2400" b="1" dirty="0">
                <a:solidFill>
                  <a:srgbClr val="007CD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1" name="Rectangle 4"/>
          <p:cNvSpPr>
            <a:spLocks/>
          </p:cNvSpPr>
          <p:nvPr/>
        </p:nvSpPr>
        <p:spPr bwMode="auto">
          <a:xfrm>
            <a:off x="6367438" y="3271687"/>
            <a:ext cx="2020986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Financed MFIs</a:t>
            </a:r>
            <a:endParaRPr lang="ar-SA" altLang="zh-CN" sz="2000" b="1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99542"/>
            <a:ext cx="1368151" cy="659093"/>
          </a:xfrm>
          <a:prstGeom prst="rect">
            <a:avLst/>
          </a:prstGeom>
          <a:ln>
            <a:solidFill>
              <a:srgbClr val="3399FF"/>
            </a:solidFill>
          </a:ln>
          <a:effectLst>
            <a:glow rad="228600">
              <a:srgbClr val="007CD0">
                <a:alpha val="40000"/>
              </a:srgb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2988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7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1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7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1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3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89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1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3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5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4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18" grpId="0"/>
      <p:bldP spid="25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4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组合 25"/>
          <p:cNvGrpSpPr>
            <a:grpSpLocks/>
          </p:cNvGrpSpPr>
          <p:nvPr/>
        </p:nvGrpSpPr>
        <p:grpSpPr bwMode="auto">
          <a:xfrm>
            <a:off x="4113819" y="828916"/>
            <a:ext cx="2495228" cy="2469703"/>
            <a:chOff x="3852813" y="1160192"/>
            <a:chExt cx="2652884" cy="2592289"/>
          </a:xfrm>
        </p:grpSpPr>
        <p:grpSp>
          <p:nvGrpSpPr>
            <p:cNvPr id="6" name="组合 26"/>
            <p:cNvGrpSpPr>
              <a:grpSpLocks/>
            </p:cNvGrpSpPr>
            <p:nvPr/>
          </p:nvGrpSpPr>
          <p:grpSpPr bwMode="auto">
            <a:xfrm>
              <a:off x="3852813" y="1160192"/>
              <a:ext cx="2592288" cy="2592289"/>
              <a:chOff x="3091333" y="1182834"/>
              <a:chExt cx="3298687" cy="3298688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452657" y="1540378"/>
                <a:ext cx="2586141" cy="2583601"/>
              </a:xfrm>
              <a:prstGeom prst="ellipse">
                <a:avLst/>
              </a:prstGeom>
              <a:solidFill>
                <a:srgbClr val="007C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9" name="组合 29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  <a:effectLst>
                <a:outerShdw blurRad="63500" dist="50800" dir="8100000" algn="tr" rotWithShape="0">
                  <a:prstClr val="black">
                    <a:alpha val="35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name="adj" fmla="val 10097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同心圆 10"/>
                <p:cNvSpPr/>
                <p:nvPr/>
              </p:nvSpPr>
              <p:spPr>
                <a:xfrm>
                  <a:off x="2614636" y="974427"/>
                  <a:ext cx="1826499" cy="1826497"/>
                </a:xfrm>
                <a:prstGeom prst="donut">
                  <a:avLst>
                    <a:gd name="adj" fmla="val 8132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" name="矩形 27"/>
            <p:cNvSpPr>
              <a:spLocks noChangeArrowheads="1"/>
            </p:cNvSpPr>
            <p:nvPr/>
          </p:nvSpPr>
          <p:spPr bwMode="auto">
            <a:xfrm>
              <a:off x="4110270" y="2006965"/>
              <a:ext cx="2395427" cy="538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300" b="1" dirty="0" smtClean="0">
                  <a:solidFill>
                    <a:srgbClr val="F8F8F8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ar-SA" altLang="zh-CN" sz="2300" b="1" dirty="0" smtClean="0">
                  <a:solidFill>
                    <a:srgbClr val="F8F8F8"/>
                  </a:solidFill>
                  <a:latin typeface="微软雅黑" pitchFamily="34" charset="-122"/>
                  <a:ea typeface="微软雅黑" pitchFamily="34" charset="-122"/>
                </a:rPr>
                <a:t>53,000</a:t>
              </a:r>
              <a:endParaRPr lang="zh-CN" altLang="en-US" sz="2300" b="1" dirty="0">
                <a:solidFill>
                  <a:srgbClr val="F8F8F8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2" name="组合 32"/>
          <p:cNvGrpSpPr>
            <a:grpSpLocks/>
          </p:cNvGrpSpPr>
          <p:nvPr/>
        </p:nvGrpSpPr>
        <p:grpSpPr bwMode="auto">
          <a:xfrm>
            <a:off x="2985617" y="2571168"/>
            <a:ext cx="1961716" cy="1987256"/>
            <a:chOff x="3852813" y="1160192"/>
            <a:chExt cx="2592288" cy="2592289"/>
          </a:xfrm>
        </p:grpSpPr>
        <p:grpSp>
          <p:nvGrpSpPr>
            <p:cNvPr id="13" name="组合 33"/>
            <p:cNvGrpSpPr>
              <a:grpSpLocks/>
            </p:cNvGrpSpPr>
            <p:nvPr/>
          </p:nvGrpSpPr>
          <p:grpSpPr bwMode="auto">
            <a:xfrm>
              <a:off x="3852813" y="1160192"/>
              <a:ext cx="2592288" cy="2592289"/>
              <a:chOff x="3091333" y="1182834"/>
              <a:chExt cx="3298687" cy="3298688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453686" y="1539313"/>
                <a:ext cx="2584025" cy="2585730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grpSp>
            <p:nvGrpSpPr>
              <p:cNvPr id="16" name="组合 36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  <a:effectLst>
                <a:outerShdw blurRad="63500" dist="50800" dir="8100000" algn="tr" rotWithShape="0">
                  <a:prstClr val="black">
                    <a:alpha val="35000"/>
                  </a:prstClr>
                </a:outerShdw>
              </a:effectLst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name="adj" fmla="val 10097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同心圆 17"/>
                <p:cNvSpPr/>
                <p:nvPr/>
              </p:nvSpPr>
              <p:spPr>
                <a:xfrm>
                  <a:off x="2614636" y="974427"/>
                  <a:ext cx="1826499" cy="1826497"/>
                </a:xfrm>
                <a:prstGeom prst="donut">
                  <a:avLst>
                    <a:gd name="adj" fmla="val 8132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4" name="矩形 34"/>
            <p:cNvSpPr>
              <a:spLocks noChangeArrowheads="1"/>
            </p:cNvSpPr>
            <p:nvPr/>
          </p:nvSpPr>
          <p:spPr bwMode="auto">
            <a:xfrm>
              <a:off x="3950885" y="2288127"/>
              <a:ext cx="2188546" cy="564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ar-SA" altLang="zh-CN" sz="1700" b="1" dirty="0" smtClean="0">
                  <a:solidFill>
                    <a:srgbClr val="F8F8F8"/>
                  </a:solidFill>
                  <a:latin typeface="微软雅黑" pitchFamily="34" charset="-122"/>
                  <a:ea typeface="微软雅黑" pitchFamily="34" charset="-122"/>
                </a:rPr>
                <a:t>1,000</a:t>
              </a:r>
              <a:endParaRPr lang="zh-CN" altLang="en-US" sz="1700" b="1" dirty="0">
                <a:solidFill>
                  <a:srgbClr val="F8F8F8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9" name="组合 39"/>
          <p:cNvGrpSpPr>
            <a:grpSpLocks/>
          </p:cNvGrpSpPr>
          <p:nvPr/>
        </p:nvGrpSpPr>
        <p:grpSpPr bwMode="auto">
          <a:xfrm>
            <a:off x="2722275" y="1250868"/>
            <a:ext cx="1620734" cy="1639411"/>
            <a:chOff x="3852813" y="1160192"/>
            <a:chExt cx="2592288" cy="2592289"/>
          </a:xfrm>
        </p:grpSpPr>
        <p:grpSp>
          <p:nvGrpSpPr>
            <p:cNvPr id="20" name="组合 62"/>
            <p:cNvGrpSpPr>
              <a:grpSpLocks/>
            </p:cNvGrpSpPr>
            <p:nvPr/>
          </p:nvGrpSpPr>
          <p:grpSpPr bwMode="auto">
            <a:xfrm>
              <a:off x="3852813" y="1160192"/>
              <a:ext cx="2592288" cy="2592289"/>
              <a:chOff x="3091333" y="1182834"/>
              <a:chExt cx="3298687" cy="329868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451916" y="1538872"/>
                <a:ext cx="2586637" cy="258661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23" name="组合 65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  <a:effectLst>
                <a:outerShdw blurRad="63500" dist="50800" dir="8100000" algn="tr" rotWithShape="0">
                  <a:prstClr val="black">
                    <a:alpha val="35000"/>
                  </a:prstClr>
                </a:outerShdw>
              </a:effectLst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name="adj" fmla="val 10097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同心圆 24"/>
                <p:cNvSpPr/>
                <p:nvPr/>
              </p:nvSpPr>
              <p:spPr>
                <a:xfrm>
                  <a:off x="2614636" y="974427"/>
                  <a:ext cx="1826500" cy="1826497"/>
                </a:xfrm>
                <a:prstGeom prst="donut">
                  <a:avLst>
                    <a:gd name="adj" fmla="val 8132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1" name="矩形 63"/>
            <p:cNvSpPr>
              <a:spLocks noChangeArrowheads="1"/>
            </p:cNvSpPr>
            <p:nvPr/>
          </p:nvSpPr>
          <p:spPr bwMode="auto">
            <a:xfrm>
              <a:off x="4162374" y="2110199"/>
              <a:ext cx="1727600" cy="68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ar-SA" altLang="zh-CN" sz="1700" b="1" dirty="0" smtClean="0">
                  <a:solidFill>
                    <a:srgbClr val="F8F8F8"/>
                  </a:solidFill>
                  <a:latin typeface="微软雅黑" pitchFamily="34" charset="-122"/>
                  <a:ea typeface="微软雅黑" pitchFamily="34" charset="-122"/>
                </a:rPr>
                <a:t>36</a:t>
              </a:r>
              <a:endParaRPr lang="zh-CN" altLang="en-US" sz="1700" b="1" dirty="0">
                <a:solidFill>
                  <a:srgbClr val="F8F8F8"/>
                </a:solidFill>
                <a:ea typeface="微软雅黑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000654" y="3847609"/>
            <a:ext cx="3166010" cy="716264"/>
          </a:xfrm>
          <a:prstGeom prst="rect">
            <a:avLst/>
          </a:prstGeom>
        </p:spPr>
        <p:txBody>
          <a:bodyPr lIns="86402" tIns="43201" rIns="86402" bIns="43201">
            <a:spAutoFit/>
          </a:bodyPr>
          <a:lstStyle/>
          <a:p>
            <a:pPr algn="r" defTabSz="914475" rt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altLang="zh-CN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endParaRPr lang="en-US" altLang="zh-CN" sz="17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91447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Trained MFIs Staff</a:t>
            </a:r>
            <a:endParaRPr lang="zh-CN" altLang="en-US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609048" y="1488311"/>
            <a:ext cx="1851384" cy="1007498"/>
          </a:xfrm>
          <a:prstGeom prst="rect">
            <a:avLst/>
          </a:prstGeom>
        </p:spPr>
        <p:txBody>
          <a:bodyPr wrap="square" lIns="86402" tIns="43201" rIns="86402" bIns="43201">
            <a:spAutoFit/>
          </a:bodyPr>
          <a:lstStyle/>
          <a:p>
            <a:pPr algn="r" defTabSz="914475" rt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altLang="zh-CN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endParaRPr lang="en-US" altLang="zh-CN" sz="17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91447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Clients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7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1491" y="2258108"/>
            <a:ext cx="2304318" cy="1007498"/>
          </a:xfrm>
          <a:prstGeom prst="rect">
            <a:avLst/>
          </a:prstGeom>
        </p:spPr>
        <p:txBody>
          <a:bodyPr lIns="86402" tIns="43201" rIns="86402" bIns="43201">
            <a:spAutoFit/>
          </a:bodyPr>
          <a:lstStyle/>
          <a:p>
            <a:pPr algn="r" defTabSz="914475" rt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altLang="zh-CN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endParaRPr lang="en-US" altLang="zh-CN" sz="17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defTabSz="914475" rt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LTS Users</a:t>
            </a:r>
            <a:endParaRPr lang="ar-SA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7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9542"/>
            <a:ext cx="1440160" cy="720080"/>
          </a:xfrm>
          <a:prstGeom prst="rect">
            <a:avLst/>
          </a:prstGeom>
          <a:ln>
            <a:solidFill>
              <a:srgbClr val="3399FF"/>
            </a:solidFill>
          </a:ln>
          <a:effectLst>
            <a:glow rad="228600">
              <a:srgbClr val="007CD0">
                <a:alpha val="40000"/>
              </a:srgb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61542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6150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099FF"/>
                </a:solidFill>
              </a:rPr>
              <a:t>Partners</a:t>
            </a:r>
            <a:endParaRPr lang="en-US" sz="2400" b="1" dirty="0">
              <a:solidFill>
                <a:srgbClr val="0099FF"/>
              </a:solidFill>
            </a:endParaRPr>
          </a:p>
        </p:txBody>
      </p:sp>
      <p:sp>
        <p:nvSpPr>
          <p:cNvPr id="3" name="Freeform 40"/>
          <p:cNvSpPr>
            <a:spLocks noEditPoints="1"/>
          </p:cNvSpPr>
          <p:nvPr/>
        </p:nvSpPr>
        <p:spPr bwMode="auto">
          <a:xfrm>
            <a:off x="412930" y="230172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4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组合 5"/>
          <p:cNvGrpSpPr/>
          <p:nvPr/>
        </p:nvGrpSpPr>
        <p:grpSpPr>
          <a:xfrm>
            <a:off x="5525681" y="2336012"/>
            <a:ext cx="1218704" cy="1218704"/>
            <a:chOff x="3962648" y="2819400"/>
            <a:chExt cx="1218704" cy="1218704"/>
          </a:xfrm>
        </p:grpSpPr>
        <p:grpSp>
          <p:nvGrpSpPr>
            <p:cNvPr id="6" name="组合 6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椭圆 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115387" y="3108951"/>
              <a:ext cx="8994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World</a:t>
              </a:r>
              <a:endParaRPr lang="ar-SA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Bank</a:t>
              </a:r>
              <a:endPara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" name="椭圆 10"/>
          <p:cNvSpPr/>
          <p:nvPr/>
        </p:nvSpPr>
        <p:spPr>
          <a:xfrm>
            <a:off x="4549611" y="2200548"/>
            <a:ext cx="710139" cy="710139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椭圆 11"/>
          <p:cNvSpPr/>
          <p:nvPr/>
        </p:nvSpPr>
        <p:spPr>
          <a:xfrm>
            <a:off x="5779964" y="1203598"/>
            <a:ext cx="710139" cy="710139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2"/>
          <p:cNvSpPr/>
          <p:nvPr/>
        </p:nvSpPr>
        <p:spPr>
          <a:xfrm>
            <a:off x="7024563" y="2200548"/>
            <a:ext cx="710139" cy="710139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椭圆 13"/>
          <p:cNvSpPr/>
          <p:nvPr/>
        </p:nvSpPr>
        <p:spPr>
          <a:xfrm>
            <a:off x="6532969" y="3643616"/>
            <a:ext cx="710139" cy="710139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4"/>
          <p:cNvSpPr/>
          <p:nvPr/>
        </p:nvSpPr>
        <p:spPr>
          <a:xfrm>
            <a:off x="5039612" y="3630916"/>
            <a:ext cx="710139" cy="710139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0237" y="1433103"/>
            <a:ext cx="64397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ISDB</a:t>
            </a:r>
            <a:r>
              <a:rPr lang="ar-SA" altLang="zh-CN" sz="9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ar-SA" altLang="zh-CN" sz="9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2989" y="2435184"/>
            <a:ext cx="6713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AMF</a:t>
            </a:r>
            <a:r>
              <a:rPr lang="ar-SA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ar-SA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43952" y="2435184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WFP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59001" y="3875574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UNDP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6349" y="3882896"/>
            <a:ext cx="6713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UNIDO</a:t>
            </a:r>
          </a:p>
        </p:txBody>
      </p:sp>
      <p:pic>
        <p:nvPicPr>
          <p:cNvPr id="25" name="Picture 2" descr="G:\素材\图片\人物\商务人物 (39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74093" y="1354432"/>
            <a:ext cx="2464264" cy="311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5526"/>
            <a:ext cx="1440160" cy="720080"/>
          </a:xfrm>
          <a:prstGeom prst="rect">
            <a:avLst/>
          </a:prstGeom>
          <a:ln>
            <a:solidFill>
              <a:srgbClr val="3399FF"/>
            </a:solidFill>
          </a:ln>
          <a:effectLst>
            <a:glow rad="228600">
              <a:srgbClr val="007CD0">
                <a:alpha val="40000"/>
              </a:srgb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414632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8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8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8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8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B2C5162-5AD0-4DA3-83F0-4D81D23474A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GFk6k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YWTqSLORUx7mAwAA3BAAACcAAAB1bml2ZXJzYWwvZmxhc2hfcHVibGlzaGluZ19zZXR0aW5ncy54bWzVWO9u2kgQ/85TrHzqx2LSJpcUGaIoAQWVQAqOrtXpFC3eAe9lvet611D66Z7mHqxPcrNeIFBIa9rjlBOKwLMzv/k/401w/ikRZAqZ5ko2vKNqzSMgI8W4nDS8u7D98swj2lDJqFASGp5UHjlvVoI0Hwmu4yEYg6yaIIzU9dQ0vNiYtO77s9msynWa2VMlcoP4uhqpxE8z0CANZH4q6By/zDwF7S0QSgDgX6LkQqxZqRASOKQbxXIBhDO0XHLrFBVtQXXs+Y5tRKOHSaZyyS6VUBnJJqOG98vZhf0seRzUFU9A2pjoJhIt2dQpY9xaQcWQfwYSA5/EaO7psUdmnJm44b2uvbIwyO5vwxTgzndqYS4VBkGaBX4ChjJqqHt0Cg18MnpJcCQ2lzThUYgnxAag4V2F98Nu56p13+uHreH9dXjTdTbsIRS23od7CIWdsNvah78s/PWH29ag2+m9vQ/7/W7YuX2UwohuBCTwNyMWYGRVnkWwClhg4jwZScoFFulXYdRgsMwFzSYQqjbHLI6p0OCRP1OYvMup4GaO3VDDbngASC90CpEZ2LQ1PJPl4D3COUA0DHO5qomTN6uaOD3bcN132h/d2mllQI2hUYzFg7TCtMBfJy3ZxkpuuGafyUgJtnIIkhGwHk1grSeGD1y2kfPII2NMgkBXLzJOhUe4QdejlbDOR9pwU/Ree52TIBYOCSA3w61QRDHN9EbEV1G3hR81f+8pA/oPFwpHeor1N5ULRuYqJ4I/ADGKYJrzBH/FQNabiYwzlRRU7HdDtOBo3JTDDNh5GUUfUEWSoyQOl1SAcRo+5vwzGcFYZYgLdIqjCOlcO/zqXsAp1foRlC5tfOFapNO7ar1/YR2kbEpltCc41gYkqTkIPp0TqcxSDsMR0VxDkRTGWXFWxrfqj6dB8yQXLs3/djLWoA+YksNo2Scx37WgtNqYTotGtM1VQGMLckyJw8SDCCcLlzmUBYyoJEqKOaERTm9t23rKVa6R4hrYQesft9DJEy6LpwlOQdSYMchKQdaOXr0+Pvn19OxNvep/+evvl98UWuy1W0GtOrfYLp9cnOWkvlqf3xH6xhLdkm2rLLGFyraU7n4xWCyw7REf+Hb17N5ExcJ8joto2LoYXF6TQWt41w2H9TLF0FPYdyaKsZzG9j2yjEz/LsR0tErB26iXqvNybL1+KQPfluEauM17u7Z1S5mAk3riJg/OasETjuX2v+i7p1rg51v2P2m7n3oBdD17oLYDmkUxZvRgVfDsx9ohw/ucIuaeVle2jTta4O+8DduThEueYBzt3l5doZsnxzW89e08qlQQbfM/Es3KP1BLAwQUAAIACABhZOpIFvREU74CAABVCgAAIQAAAHVuaXZlcnNhbC9mbGFzaF9za2luX3NldHRpbmdzLnhtbJVWbW/aMBD+vl+B2HfSvdJJKVJLmVSJrdVa9buTHImFY0f2hY5/P1/iNDYkwDhVwnfP4zvfG43NlsvFh8kkTpVQ+hkQucwNaTrdhGc306RGVHKWKokgcSaVLpmYLj7+bD5x1CDPsdQO9KWcDUuhdzNvPpdQnI9vc5IxQqrKisn9WuVqlrB0m2tVy+xsaMW+Ai243Frk1Y/5cjXqQHCDDwhlENPqmuQySqXBGKCQvq9IzrIES0B0nq6az4Wc3tXp1x/QdtxwbGi3n0jGaBXLIUzy9S3JOF7a28OqzElOExD+ooV++UwyChVsDzq8/P4ryShDVXX1Pz1SaZVTQkPO6SK+c4RimR0/iuqK5CyBHkSOzlbBpad5670Hcl/9uY9pXLUST5TXg4VARU8ELFDXEEfdqbWZQr091mjnAxYbJowF+Koe9GSDfmK16a4JdT3uD7xxmfl3OU0PeVWiLmHZBuwjQ0NPWC7vmmXhuX5XeRFq2Dmld6en7aG/bWKPoZ62hz4LnsGjFPtj/KGpJXVlvmOuoKcrYK0gmT1mztqdOit5WtPwGu/5TtFhSpXBwlA4L7wEqlwcNbo2pOgopliyHc8ZciV/ES7ZPyNUJo4O9K7ZhlsrRo4ChjquCdHuaT9iOob96FIZNmT7s9A/rT1P0G7xmylDZGlR2p8lM504nh0T62QaDTNoT1o46Ae5URdySqa3oF+UEr6XJtoxilQIF4NVO1xj8DjychBHw0mO3SVD2Zd1mYBe2aJx6Jom1LW4gueFsH/4yuENss7oyjJibalY2Psk4+9N6SlcCwDTadE1QHtoLWUtkAvYgXBWT9G8eOxpsbENPtZut7iGDfrj6TQHHekBvJZ0m6JvlYMV4hkGCK82rmFGazm/hpElpnlZMPbdFu6nKNjL3TKj3gv2WKNwvRTcbO3HKbRK+nfyH1BLAwQUAAIACABhZOpIhFv6tL0DAADtDwAAJgAAAHVuaXZlcnNhbC9odG1sX3B1Ymxpc2hpbmdfc2V0dGluZ3MueG1s1Vfvbts2EP/upyA09GOtpH+W1JAdBImCGHXtzFawFsMQ0OLZ4kKRGknZdT/tafZgfZIeRduJ6ySVu6TbYASOjne/u/vdHc+Kjj7mgsxAG65kO9hv7gUEZKoYl9N2cJmcPT8MiLFUMiqUhHYgVUCOOo2oKMeCm2wE1qKqIQgjTauw7SCztmiF4Xw+b3JTaHeqRGkR3zRTlYeFBgPSgg4LQRf4ZRcFmGCJUAMA/3Ill2adRoOQyCO9U6wUQDjDyCV3SVFxbnMRhF5rTNPrqValZCdKKE30dNwOfjo8dp+Vjkc65TlIR4npoNCJbYsyxl0QVIz4JyAZ8GmG0R68CsicM5u1g5d7LxwMqofbMBW4T506mBOFHEi7xM/BUkYt9Y/eoYWP1qwEXsQWkuY8TfCEuPzbwWlyNep1T+Or/iCJR1fnybuej2EHoyR+n+xglHSTXryLfl348w8X8bDX7b+9SgaDXtK9uLFCRjcIicJNxiJkVpU6hTVhkc3KfCwpF9ijX9FowGKXC6qnkKgzjlWcUGEgIH8UMP2lpILbBQ7DHg7DNUBxbApI7dCVrR1YXUJwA+cBMTCs5bonXr9Z98TB4Ubqofd+k9adUUbUWppm2Dwoq0KLwtuildpEyY3U3DMZK8HWCU2QZYG5HGtORUC4xdzS9al1DNgzLpB/Z7vfnEi7lVyaUW02OFzz6Fo57fzWVxbM7z45L7pP9VdVCkYWqiSCXwOximDhyhz/y4DcHg8y0SqvpIIaS4zgDMiMwxzYUR1HH9BFXqIl3haFAOs9/FnyT2QME6URF+gM7xaUc+PxmzsBF9SYG1C6ivGZb/pu/zR+/8wlSNmMynRHcKw25IV9Eny6IFLZlR3SkdLSQFUUxll1Vie35veXwfC8FL7Mj12MW9BPWJKn8bJLYb4ZQW23GZ1Vg+iGq4LGEeRYEo+JByneDFyWUBcwpZIoKRaEpngfGzfWM65KgxI/wB7afH+E3p5wWT1NcdWjR81A14Lc23/x8tXrnw8O37Sa4ee//n7+oNFyU10I6tz5VXVy7yqsZ/XVQvyG0QNrccv2TOncNSrbcnr3ql+upO0rPgrdQrh7t1Qr8MesllF8PDw5J8N4dNlLRq065e0rnCSbZtggE/dbr47N4DJBguNa8I7HWp1bT60/qBXg2zpaQ79LL27t0Voh4N079XcJ3r6C5xwb6H8xSfc19T8fwh8ySA//SPNj9liDBFSnGdboyer67189j0rYf4kD/7R+9dl414nCO98qGyjffEXvNL4AUEsDBBQAAgAIAGFk6kjjgzzrngEAACEGAAAfAAAAdW5pdmVyc2FsL2h0bWxfc2tpbl9zZXR0aW5ncy5qc42Uy27CMBBF93xF5G4rRJ+h3aFCJSQWldpd1YUThhDh2JbtpKSIf2/s8IgfofVs4quTO+OxPLtB1CyUoug52plvs3+z90YDrSlRwrWtkx690DqSJF/CR14AySkgB6mOv57k/ZlojVeYyI4zosY1qd8VcNnxQyxEc782JEKgDIlV4O/vELgNgD8ncNA5WHuoTqeTUilGhymjCqgaUiYKbBh09WpW94wOzCoQf6ArnIJlGpvVR54dH2IdXS5lBce0XrCMDROcbjLBSrrsy7+uOYjmzjctMHqKX2aWHcmlmiso3MSzsY5+kguQEg55H2c6gjDBCZCO78isC6hl7B/Ioatc5upIT250dGmOM/C6NJ7osDHaeHndjHX4nIKtaom7Wx0WQXANwrOa3uuwQMZL/o8L5IJluiMe6vf8hBKGlznNDqlHOoKcLlbb9nXvfFBT/hRZT4g5T2gdepJF4EnSgCYDmrLG0jGtdNIuQmn7Z5YrskBifnEKWdUod47o/WeEsFI4XRfNeGimo245yOYbxJyumoxfbqlOAZUztAb7X1BLAwQUAAIACABhZOp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BhZOpIsuC9bWQAAABlAAAAHAAAAHVuaXZlcnNhbC9sb2NhbF9zZXR0aW5ncy54bWyzsa/IzVEoSy0qzszPs1Uy1DNQUkjNS85PycxLt1UKDXHTtVBSKC5JzEtJzMnPS7VVystXUrC347LJyU9OzAlOLSkBKixWKMhJrEwtCknNBTJKUv0Sc4Eqn61Y+GzufiV9Oy4AUEsDBBQAAgAIAPeSU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Fk6kiIplZk2QgAAOk9AAApAAAAdW5pdmVyc2FsL3NraW5fY3VzdG9taXphdGlvbl9zZXR0aW5ncy54bWztW81u48gRvucpGgoW2AUC64f6c6BRQJEtmxiZ0oq0PZMgECixbREm2QrZ0owWOuRFcsglyFvkXXLY50h1k7RIWZJJexaLYGmOB8Pq+qqqu366m4XphU+Or6xDRj3nJ4s51DcIY47/GPZ/h1BvQV0aTAISEhZW95R7x7fpF81/oJwG1JBZvm0FtsJHw34NDcUP6nbkrtqFt+ag2UCdJm7gLlJxS4GxS0m9lBQYUxt1pVc9EBHJDciC+Oy41F41M/oSoPkhCZjm2+RrX8pyp4eyM7gKLNsBvrDfbvJnl2jdqU3+oGa91WnhXUOWJKmNlJZaV2u7TueyI9cRrjVbNWk36DakhoTqrVb9sr2rdxotCd6Gl22Q0sSXbdTsNJsNddfADUAjWR6oDWXXkS7rdRm04e6lshsOB51aDdXrdamp7lptaTioIeCWQIYsdfkCSqo0kNo7eSDXuxIaKsPBsLnDKm4rLdRt4HattmsOBlKttl/c/ezSy7Wn5p5OspyvCDzqgqOjPLaqR4Krt1gHATCbxFu5FiPItzzyofLzv//58z/+U4ljUsRvwpGYkqVGRCBzfD+C96riJRkR2tPhn6Yjx/5Qma8Zo/7FgvoMTLrwaeBZbqX/+yhCYvvzIOmGBEVwD9aC7NV1xE9eWKwLohaec6AF9VaWvx3RR3oxtxZPjwFd+3YuM5fbFQlcx38C7tplR8FnFblOyDRGvIx9uMuf/LAVVKWQcPPamD+5kK41J26isSZ+CuD2Kl9fkQPoxgkdJqBynT/noCvrkWQd0JX5cx7jg5as1zr8eR3EyFcG7BJP8sZZdtfakiCrJCqKZ1F0tV4VjadVQB/5Ymdxrzv6GedSqDH+I7ewxp9cID5BrjCXl+JlE/NXDxjj18Na0vNACzg3XVxikhA5GcyU8c1E1j/PRuOr8WygXVX6SpSViKfl941292u91f6hV41xOSUZN/JolJWFhLBWLZ8s3ZyORzMQiEczHX8yK33+d2Ho+NYcaTqu9ON/FBYwmeK7Sp//nQd6O51i3ZwZI03FM82Y6WNTrMsIm1it9D/TNVpaG4IYRRuHfEFsSRCUZycgKHQdWwzwku34a5JDnzq+kTV9NsWGOdUUUxvrlb5Bg2D7ByHZWrMlBM/SCpHthNbcJbZQCyEixnl5Ae3iFIbgD1s6wEk9y/Ev8mifyveafjUzx+ORMcO6mlAqfezbSA0srqm4oKls4CnICCzYrd8Gn4noExKQ7LqFhVxrV9cj+DW5IdfO49KFX/YGayYYXDIhfg4gBA6eQtQZxv14qvI1BIXIQisrDL/QwM4ETdp1OWRrujKG0FTMlHyTi0lkg+MdfwGhQxYsh7wbbBjyFZ4Nxp8gxiE3xwVB44+Qkh8Lgj5jA3IIGzlgunynXck8I3gaJgmS5ODC4vHubpG1WACOr+bGoesQKHyFIU1ENoYXhTUZ+MdbcKQmj05keyQYFlu8PTobAqYENmxzOXRBGVKwyqPrx1vtz7OhrI2wOoNwU8f3M1NUSa7Us7bIpwxZ9sbyFwTNycJaQyZsYcx2bDHGPS9M+Nva+QlZLK4/38WlS1fxp+/eYFKm4B2xDI7IoAyOKSv2mna+bPEM3mgIj/WTVuRZgDebYChYl6fa+Nu4KHS8tRtV6W/hqGfjijrrVTvev1753fYLGGNEJXigQUUbOLQQCMNOzLcc2DzdQkBNH4K6SVTPoeDze2ghAfo4lqFT9A4xd7ByGUPuYEWLibjHA0Mz4bB1T+b89pEDLHI18tpxf/M7okvgGv6cqnPyQOG85BJrEx1kYO8S7s/j5dRRKbO1mJo5AsN1kPkYBRVIdR2P36Hyib29wclSRLtBZj73dO3aIrtd50nsCLDOa4+8PIc9BNQTVNcKk7iONqU/vdOQaIrTSO+k2AHiOUFz+yqVn+/ymIHlqXI9U2RdwfxGwfPZzY+D7OBrMjKN2UgecAmQJp7FFkvYhR/4PS+/rOhGoOKhDPLiyRvEChbL//79X/nFHNgTUVFM/WNROZD8vGriZ3l/0Skj4V9zyDHlQRYqXnIC4wtVAs1/vzI1CNBvcmWxom3Jox7/xJVLNaRA7EbZNGXl+gayxBBJQdcBnAULCrmRpx+h8ImzfqV/YwVPUDhNSt2igsTK89hkhW3YX3HXzHV8UhD+7p2IT97UJjNZVcXdH3LUdRZP0fZrwwUm/syHXPpYRJ5yLetQnQ9EEtthxWWKzS2pWlASovd9Qdgc3eueCfsPKq4FNZxlvs/4LKDuhH/ZevkpFxj4hzgI4z4L+JU+eUtzhEv6JfZd/8FyQ2BLkw5ZJ2DDhB8WY5FZ2iH3lOeOnZYbUw4Z76gL+4ISTSfNnx04hCnKQHz6TRnzTHphOVyz4qGU/BT1EKCTr+wlIEU9BBh8VxnDze4l6nAoDU0+yA2sIE3P4z3gIb6oUzFP8pbl4RaM+IfZMLVQMSHL6VGb9MXuaDoeiROa09IGV09Y3POfDzA3HDPfGoysQt53yND38Vs9H8A95jCXnI5uMQ3IwfSs+OuxDIidcSwFovbB4VJEVMS2K/KhAhcRa7HklT6soFjGhwpXGzVlTuFWST3j5awQ0hPlXFTzFE7M4jzQ51W8GIRGyX4e1Ku+WKde9ZyDerHY0/7z196cBBhCwCFJaGZpae5l8iXsThxIE5bYsSdG0wLYEmT7cEVKdKUImbASp6okqKKX9DgcLZnjkg1xY54UIbU256ffCyHJzoe2zEbkgaXLSEw5mgMpthdJEFe6fSgelMDUwEmYuJEdxUUjxbYdZs1DMfsjpSrZe/ZZfWQ3Soo0j/ZMfabswO3VI7qA99Ty96rpbRZK1JHGao5uK/p+QVfbH8qma9l0LZuuZdO1bLqWTdey6Vo2Xcuma9l0LZuuZdO1bLqWTdey6Vo2Xcuma9l0LZuuZdO1bLqWTddft+m6F52z55pSkKfpmjI9V891z1+g5boH/VY7ruKyWbZcf9WW6+uqfnsd1xhUtlx/4ZbrmaT7f+65HtIACvJO/m/u/wFQSwMEFAACAAgAYmTqSO+PBMGnGAAAi0MAABcAAAB1bml2ZXJzYWwvdW5pdmVyc2FsLnBuZ+18C1RT19YuHnvE66lwentaqwbSXttaHy0ipohAose2VKtSq5Aihl0P1agIUcIz5EFrb+0DiFURBSX1WqQlkC1FEnkk0VKJEGJUDBsIEG1IImxCTEIeOzvJ/hM89XnOuOfef/xj/P+9MAYjydrrm48155pz7qzM/fWHm+Jmz5o3KyAgYPa699/5KCDgj0BAwHTazBm+kc6vaw75XqbRP4r7a4DgGm7E9+EZ6pqNawIC6rl/cu/4o+/zf9v/fhI9ICCozf8/TUb78dOAgLUvr3tnzda8FOMghX/OkSAzS14HCsNW3/368xfN7+g3vBq6Z/cL8Npv3nyj/t03Sl5cfGzrrc9/+v4vZ19g7r4SuvuNvzbuCe7v39b9l43PV2zrEzRGYHmK0kaovGlh7i59MwlwLiuwSxxtKxqgy2BuztCBxhEVGRC7RslShq0qjDXSbyBh+QH+v4zzwlsDCXRg0N7udNEwO00XPd0/vp+WSaVQuGCYeOIjZPXk1PH48TpIC6eB4kTi5EBh9/C4q8Sd9Ixq/jT/55UbxwUm5y9zJB9Knnt4fXT25OSYl7RL/K+X5r4ETM6+dsk5a5LTjHby5OyIZZI/+N+c+sz8gu/ldkkY2/wt2SfATVWuxHp6ybrO5MORr9DWZke8PokovKfE3EoyKLb3n+5494hX2jo7f0GN+kb4JJkvfNew1oiG929WyOdvHiwpmST68vs3t2ZHr7qPf3ndFpXx7n1xPn91Y4LobCrTb6+ZR1Yk/G8Bvxy0F9OY2lHEwJMeD6MVILoyEMB++VPYQL4CNgI8qYC7uUMGKhswnLpHS0Y1YAZjexXKvFm19QHtU/0NSmKBTZArhkdPm5gGSoZGwjI8B3LLkeZcKTqYm2JloJABVHPry7gc/UmqALgG0PbGshvZ2ABdOejjNDhxcb0D+eGDn5pDQiYXePXKKlwK/USXmSDr2FlcnzbWCpkJeCmxvS5ZJNDYJ7rjpeZmpn2PtxxUArTFmspE2IFk6xqo5MjYDJakzr2t6gPwAbGLmsyZlAUwlWg9GQ2yxG6WhBh4ayxFBqXDSefRGxGHrjNZXsYWxH5hmzReTR0emli5LvvhGnmElbbmGT0s+CQfNlzUy4MLmBSg24XURca+RTJUvjrJ5NK6cRHh88S2PcKQ+C223ooU3ulUJkV5lcIznZMlvDp3ktSmTGlsiTbNfmtLPEXa+mXv6AE4bejIp5P2WtnhEbbLPZxfF8s1IC+wIsyQdzKMNEsLu5Ia4bg/D/hkogkeWR/CJ0TPRLd/cRGU6cnZSmnb5X22V8XYTvihMo2p6JGdCF04Mv7Qk7Z0vpId22b7emHlxdANVsi3COzoC4Jwgk6u1pCxbdgKSaKF9bMNVXkdfa5VfFlCj+z4W02jOVlFoN+f79yyyGbtO3SLsHWc85c1QvwmekDdl9CY3aiG8NTo27uUsY4BG7wEIfa5PHsxdCnJtJHLr+W+Scn8v/fO/6qA6zaxiWUaVWu8dtUHYeIsmwnzmi5dHnbksLkGB4P8yEQ8ZsaTwVZLp8oXkXIMhCMlW9k0gyOPDeY+5ENBulauk9FcKWBGnGwy3vy5uQi8ufPvjnPwLS0/a+59D7v2vdy5mPLeffIRd5dL1pd9dz8QPfskZOKuY9DEdkzufddREnI0kjm6hdfs8oW+/Ybn6L+TYPDbIZBlTKPlndAZlGfWr1qP2QAs23aDy54Y9Zm/iuQ6S2q2XiXe3wZzs2KvOssXGDSeQQ0leHVUkG7mMak+YiL0vaiPdNAR6fq4N6QyC7oYS+GM03ktMPbxVakBGYOY6mqSZyQaFEc9RiethKTOfLkz/O6OmOl2OeC12JxLQqpsnqzui80h1GrTY7NJuct5SHMYIPUkHYuapfvqmJ10djlPLBo6Lpz+keRNvHSII34zsBrHduDDODweemUOsJRUOXHR1hWh3I7hZ6mpreNyqdZhGSM/IHs3AqBPdAC0eYcyTymm7Sk+gzhxcWSkVnyMlsyl6GSKNYtk1bgEepHizCIODwTwYTxzuS7VklqnLJPG39Ru83okZdI2h2Xlo5Kmc/Qw+wvF5hUaoWduLeK0nZ1lSeKj+OTDbSMM4d6gWgS1eZF6q7W2niDn1leyKmjJYVR47mc3teX3zfkcZPtemyZkP7s6qArp6rZ19RgbPizDfSVcsDnoB7XI8NWFdoiJGbkvXC2zZidEXdejGbyECrwvGH3AXYs4IrGUXFLOJx4eTo1pz3ROOtX+GZTqEjBqXwbvRvM20n9/Wb5mtyevsM4YkUzf3gnpCi+wi9YcT+1mZ3XKNCuW6VDD9ZY344b2HD4SqrMUpLLwCTqHbN5uESZbW/q7y20KAehjHfVZQNCatDf6sa8Kcd9kbui8IZz3gdUXe+v9YtHkIl1qInLAkg1rxwNr3PNEPICBS9aOuloknfUE6SFL+iK8iIU+8K/TqyT66ye1u71vFOLWdzP0o4xdad4YiDCzyrisgqtwAMoeOWBlQT4H+RsZWdpD6BXcyWa1epa1EIdyijrBRtcJtUMuM6Seoz63nkZGcpdLy3qu9o/M+PhRDpcaZvQa7zVwzsE5K/pLTiVJMEZyyfdRVwXUbn2qiGQiJLfdZfDcvWm7O8uguxU6qP7LvgR2lwe2aNOlevdL6GeJjL90SquRXHqHVI7E/uwJ3RA5+/zvu2pVNrN0Yvcx5c2hoPNq6jFaxGSQPrWmzJzAcCdPH9vYlrbr37W7/wmEMVJVJkjJ15VGS49m/WopiJFCLQ9zhMAXtgrIGrc+EuS9EIjb8kS4+k8em3+5xQclDNscjnkOWYq2SAtssNQLk6X3/iQNiNFbCqKk1daCaKms+hGF5wBM82jHQl4r47evFxYe7DSZ3Smmmodhlmiv55amzt6/FBEPPZQgK79nyfYvH59Z892MlecED/LlGf683YWpo49O+Ox1z71gbFkg2UM39DY/IsTe79dFXWPByZrfviciHfHHsYEo4eOUjphtvUVg2U/8BwXA3ZoZ5Z8yY9/WwjufYDIX4CqcjJNPMGiHUiMkKeemyE6RnSI7SbbgsNmWikd7G0fTCzBLGGZ5needqNbkqb3mo8Gsu2t1MO0ID56Od16yySNZEhSxLo0nIsPz8bmoVzrxgTQrHXPFvftIMZcwe0WHk7HPl0N5zl8XCrAh9wjPuwexi5cGdtcRtg2ZDpf/PGqL7LiczaqsIALepHGbsmGfhhp9MYOkWYR3DDwtY/ROpqea46rmg0zdEkg6BP/Y6wlRl5Qhz97QIKc1TaFvQQ3robyTUqVMl/rzKN2QajEiQvdK2IaGZ4mJJKqEjeb3qC3ZiNDWWAuFIRLkACQbYpivzAGJaJ8yhbQLOyDiqtmtoi3/QJMiEJ7LRzfXH02Pk12YoVjKUUC63Sczr3fdsZSSU5q8OCR1ukXHpLC9S/FSD25RoJIwy7C61XNjBmxO8pbzOMU/LErmVDJ30dgSJmar7+EVdDgAU0tIklXHZLKLmF0MliSenY5EQbBFt7c3VvS0nUOHqZKMuCvrhJWvNdeGR8gBOk7R89JJ7c6SUjh160FjStA5WCs48zYgaIfc/SLSt4S4WzZDx+YsTHiBLd2HRfZKWj1M2IbYPkVgBuYx5LdkPVJaq1YfLQJl9pwSUAV3+1J8adQ2AQRSj+u/Lwc1Jcdglt0SN3u4YRMUsQ26nlQMqqEqI696L9qYYGpg5aP1EGx1JMCsoU2UB3nor2TC9Ve1cH1spxZOlLwZpyJcEjia1pUIkK4+3A6rQ+Us147ZDb9kYDFw+FEjug+Q7GGKR5SOHPgp1zXW4QD6vQEvm49GC4eE+IU+7S9ne4icZ9YE1SCZwnbFTk+aJ+1DBT7qsLJcUcY3Z3s+Pmgb68XthSApO2PMFR6IZNfy8C2l3CTleUUZhBoMfLY+jR0Lw3LRTvU0p/HmI4ktYfrG5ZJQ9cEiEFl6y8j9w9V66zlqTo7SuZ0md2iCTkVt0t9t6pTVha+Q3TCaytyMxKgsARhGGrcbpAKZAYZS6e9QuEpuBS81YTa46FC3Oy/qQgbmuFpPAHg0jYQo/dJG7WezaP/I0p8ydWbVU8JUmG3Ls5+y2C6meMPTSz4XCPsHftwOyW9NkZ0iO0X2n5DtNJdqXfV4tN7Ci5b1PHItFhk+qnt/Ou6Dx7+P8GVNWeeZGSuPP14CpzDN7yrZ//Og/Ikq+pzEUgpu96VU/OK4+bfNxzVqJJb4H3EDsMijAjwvBC5M5z/gvWmRrInmq61xtxaSkI5o7Icq6JGLk8tBNk6NTI38iyO+mkjjbI8UVBaMN/Gplfn6/j+Fte43vBnpOKlk6kd/qq5sZjhaNCyj3ajOHbLc6wRRtqTEqLVCFd4BxFBw6ml6oozB5lCAx/EisNmW0t6+sDLvN8b5Lsc6JLOkPrjBvWqc+sYgkXgIKgPYiEvHMjEN0abWibzEh1/B+9PneC5TMc0yUs2TWFugivZ25rl9xNc5g8IQIv3q9rYx79wqhB0pThez0Xr6n1NMDSkp6aT45j1MhbKhsq/lvR6jls4cYg/YzJZ6NRYrBFC7mZv5yN7yVyNrOPq0ksMOy9gNpj6N+BbHfUmCW2rtu4DYcdEi5TcUmvxypMbuPwoonkYAUkClLAYda4BMR7VUXwXIYp9iqheT4nwlXwkTG01TfrdCI5QcZ+YX/wibkTQvUS6rU5bx0orBqNt6OZzW5UgCtGe3P9jr+9ffL9sJsiu4+Q7le3Wdl7OKj0W9r0frzMsDB4yry9dSfSorHB0iMLNVoSw7qLfb0ooUFpbVWtfzUjm3w5E8uAJnWN3s+W4mwk67V9cO+aSw0I0kje8+f+8Tyt4yZ8/+2rG8NVEXsZ7+Q9e0iMAeZj6t+HTa8ECimKihovBeD5EUv62OKw071IPbCEWkQldbWG6XWyX7mBcG8MJMsaMPI1i17/5EuKUdwi2ApN9wwnRaPnaxx0W2Oc7eFRIyBRadOw9xGbnLrl7OQrugdNiBFPXgWGTV/uYw/FGAyr5m1EJQKTZ/WC2qU4qwfnzZI1/u+4s2TwkIA3zlKxGHruwU183bDC1rrlxTrtvfPGPAww3rlaR7ZhYyo+RrIkgyrw3ZoCLUDq2QCJQNQws10nmANTU9UMUccFnHZdBSaQ/hGQPvQLQ9Q9rudtnXGs9+/LgVWjRmQuAVXKjjZ1wkJEczC7vuhB/qOHZ22B73Yu1lgkaIHZgR9aXAoSbSs1GXOw82tI5LvzSafOUrV0rssWvrLNp90h4m5rt52OgzPuyaZ4Vs4Y6DGUFXUK71R/Ljvh06TLpYlfqEwxeB/eT/85HQLCYFu4KxIsUpXPYTFj9mzkYBq3RE5wZR2Fz78LTlNV8yPb1cMrSiNgOgMVnMJzaxI1oyJGGhjI8pykzKAngjqKxk2ftgqLq6ktHJfTXv1yfmB7u6oBHdnJS8Oy4d4aLepLEJcinS2riGh8ctx3xJPWfcbDtJrWxqzoZ7bKA8p0h1lvzEZoj23fQcmK42E1ja+ZqL7JZQ8RNO0SSDDL5YNeqPC+wo/wFfMcjNe8rTG13BaQmgsn7yfMgbnK67W07TlNQzJmqeClcIXtHJ6ytvG7VTRUMTrrE+Kk8cClhPnmdceDq2rcp5nJXCWcOaGpka+Q8b0Tk7D3jaSO6205ybN+H/P84bpwBTgCnAFGAKMAWYAkwBpgBTgCnAFGAKMAWYAkwBpgBTgCnAFGAKMAWYAvy/CtAg13LHu5YcmdBb3tv6YBRw/zYHlGAek+Zk0qsjmFx9OPJ//X6ueSkEcP4yR5DCsqmi6d++SqFovmidrVKc+Bd7GwNuP3v/sDKA+skks4CV0//l9sjL0V5UiqGTVwtFx//9BB/ItGkeIPUYaYCnj+fpUx0iue/wAbQRaGFYOhbio5BsHVQGUNliFW+yRfT29vECpscFSdm2IYdEhIvBJyA2PUTx3O8svXZHIoO4HLdWdwn5UQ62uKwxP8Yzf3seqhEZPW4l5laVSSaqIsVef9cpyIZFbLg/juS6ESk+bc33IgaNU+PdwnPdotDUXnqHLF0jLMW6erQSREEbsgltrgKPgdGt+U70G30DtwBDNRpvFP5WsqcoX5kR6GMfmu2IlRAzlAyKBRZ4Y4L/R1wt3vkZ/mLohRqRabA5G94Iyu+8DfDWAq4zeNcZGHBwtTEWDoqjWDlWHnKSl59aqPiM7ml439+lxdDurzSVSfWoXtujtpjeDSpHhDaLnbVENSlBFldOSmO73S2naBqJJlk3oDzhGMvxr9HmLI02jcCMeauGpPwps7bzuaUcRTif0ZUYlKtadlyZNRCUgtSP67Tm2xaOw3j4pNLVdZkADAUfi7pgIPGZUYFWm3JfsQg+gDh2xD6/StZlbNjKuRfIOY/bX1bhLTnlirIoz6eMh5Zx9DYHsl0Lq81FCD22JcTPfGs79HwdJxZNkd3EmYTT+zfGWG3Go9gGOzaW+UMX4DibJ2mtLC2fPjKPRP91O3cdbFobVIFS6/WmFo4w0hMSZaMPyxFHFmNg3g4RWMAXhyhPkGQNar8/hX5htk2re6WWoU4kNuxHu9rWB7HhvtJTgE2ZUQyiryz3KXFiTyw7Cd/AcK/IGJrIHV5DkomJGS5X6Ds2T16QyuDvn877uAgM3j17h0ottGuhxKAMJKcNVvNdVMcyGTSqXaiFxXxipN+P2/7GZK1Om8kfEg5L17O7UzPzFLzGJE9t/LUlnKxLOfeGvF2Qzx1v/GEPGgGILGYYUMfDhno93CPb1sxD+j0h+deVB0Du/X6h1sbQfmezKUVjf9lnmYPNZWbCIZUt4m+OzOvJ2JmzO0nfHAhFpPSSwzBvo7fh4+lpJRWI8jWZmXAYDH+bQ1mgs7Ms2n1xClyMyNSAXy06J11QzSxxF+STgG/v9xXV7fTJG/Vp3Wb4dZSjK0giZXxCc+W1Zls4sBtydc9LhtSZ97bT5NQKAUTDDiannaBw1d6G5LV7JESO8UuF25AiJp722TdVsMaRIjmeEcD+UOXQWiCOByKHtd77ZT7R0aSkeOy+/TOfpgSXACLWBkm8hI0e+MjWNGmiF7VL9ueoHKmdr9jODaFDjpQCm4psatWPpzBGqiJZraN0/0aOWdpOvj1WY5KRnAdJF60hXtfh5kpVOcuYBrSwNxC12aWgXGQAk4hoNhbOV/rbue+dfwn4rIEvwUNflXv0NK9+PoiJNagYxkcf9u04XQMgMlW0pUtYaPNWVoY/2By64px1imLzXOwP5n8QdJ5PwqykMHwD+cHVfqdfMb5aRAOwQyyh/3f3o6zCSB8PMnL2mRoRTQYZOYX8LQ8A267uIMT1+H/xNervNFAFkpyXW1pNLFOL6yee6ydY9tKOHYkskl6ZT0nnfLGaDehMVkhlIGFIy1CkRujxfPSAVLO1jsaCR6kcOxUM7HH3HY1ErsYRMz0nmPsk8bb6QihBw/UJkYhYAatjUVyfOzhdl9rDKVwin/a2phI7U7eUMw57UxN58/2G3xEuGR+OSNZYKx3HDqa9hq8wbWEtvZ3tswOxJRvFD/YfJwX6Ya8ImE01rgN/fLgR5itJmNvGff7H93quxbt/jd/uMeMxs4rk1ZIsJxD/0TyMD7usyAyokwDjcb7FrKX+LMjcOuh96XNmPvps71INFQ0//sCqULE7eI9OmTfI5SPgKkyhcSsamfmYHfCoALFLB3h1mQPaG+TZJQN1LnYT3udcUVv/rkL+bi3c9qEnX8h2VXNcLmmNJCSRhHTES/bUyqF0vPVOMMc5KuO4ZZqJlaHBqt6rgzWmMnQzi1S59oHvwf6W8/F5CVsIPVUeLXs4jv0DE8eV7N03nKFyyD0/SvDKM64Bf6oI/tac3eZknKyp/64lQRPmOOtixxx6RI1RWdCwX41slIf63scM/T4xFcVfX1Xmxj2yhHj37UA5drvHpx0gCb+lk6MiA2c/HGvKV1IOhnK5v7N3OmWkFHa8pNRC/13pJpPZZsyboY4akDf8NtnjEbwRPZBt8Xf4kn0ZVwoEFcT0e70mzLtx7YJctImHNllQHZvpgQESbLzKPc07+3eF5CwuSJNF9F67k8J7wfGt1Pkt2VSgQTu/azzCVTh+Ir54D5O4dWEA9lXJKGpdMyzr4lJYmybdccSXNumkg0bcuCHpAOAZJYMcOwy6O8FjqbDlOy5z2BWO9DJ5o6mTWb0M9k3PElDPn25bpPxGHk7geNO8cA8Cs/M8xRpnMcwJidbsypssCRYvLAbLfuvmeSdUqAbz8pNFGYOvAWU0/pA/YQa8PPefFQp5Mv/TCCz3H+Rw6vVcKJfp02aJZuZkgbEnM5clw3yrcpz2zGRdsKKpRaJdbBm7jxa9N17XZ3OWe3wpP/73R0lsHK/lR7ZDY345/P3biZLnJy80+p9F4cEEAm/w63hZSFLAOM0/vO7dTe8I/vrJ5/8GUEsDBBQAAgAIAGJk6kgrC8BtSgAAAGsAAAAbAAAAdW5pdmVyc2FsL3VuaXZlcnNhbC5wbmcueG1ss7GvyM1RKEstKs7Mz7NVMtQzULK34+WyKShKLctMLVeoAIoZ6RlAgJJCJSq3PDOlJAMoZGBujBDMSM1MzyixVbIwMIUL6gPNBABQSwECAAAUAAIACABhZOpIDmokTmIEAAAFEQAAHQAAAAAAAAABAAAAAAAAAAAAdW5pdmVyc2FsL2NvbW1vbl9tZXNzYWdlcy5sbmdQSwECAAAUAAIACABhZOpIs5FTHuYDAADcEAAAJwAAAAAAAAABAAAAAACdBAAAdW5pdmVyc2FsL2ZsYXNoX3B1Ymxpc2hpbmdfc2V0dGluZ3MueG1sUEsBAgAAFAACAAgAYWTqSBb0RFO+AgAAVQoAACEAAAAAAAAAAQAAAAAAyAgAAHVuaXZlcnNhbC9mbGFzaF9za2luX3NldHRpbmdzLnhtbFBLAQIAABQAAgAIAGFk6kiEW/q0vQMAAO0PAAAmAAAAAAAAAAEAAAAAAMULAAB1bml2ZXJzYWwvaHRtbF9wdWJsaXNoaW5nX3NldHRpbmdzLnhtbFBLAQIAABQAAgAIAGFk6kjjgzzrngEAACEGAAAfAAAAAAAAAAEAAAAAAMYPAAB1bml2ZXJzYWwvaHRtbF9za2luX3NldHRpbmdzLmpzUEsBAgAAFAACAAgAYWTqSD08L9HBAAAA5QEAABoAAAAAAAAAAQAAAAAAoREAAHVuaXZlcnNhbC9pMThuX3ByZXNldHMueG1sUEsBAgAAFAACAAgAYWTqSLLgvW1kAAAAZQAAABwAAAAAAAAAAQAAAAAAmhIAAHVuaXZlcnNhbC9sb2NhbF9zZXR0aW5ncy54bWxQSwECAAAUAAIACAD3klNHI7RO+/sCAACwCAAAFAAAAAAAAAABAAAAAAA4EwAAdW5pdmVyc2FsL3BsYXllci54bWxQSwECAAAUAAIACABhZOpIiKZWZNkIAADpPQAAKQAAAAAAAAABAAAAAABlFgAAdW5pdmVyc2FsL3NraW5fY3VzdG9taXphdGlvbl9zZXR0aW5ncy54bWxQSwECAAAUAAIACABiZOpI748EwacYAACLQwAAFwAAAAAAAAAAAAAAAACFHwAAdW5pdmVyc2FsL3VuaXZlcnNhbC5wbmdQSwECAAAUAAIACABiZOpIKwvAbUoAAABrAAAAGwAAAAAAAAABAAAAAABhOAAAdW5pdmVyc2FsL3VuaXZlcnNhbC5wbmcueG1sUEsFBgAAAAALAAsASQMAAOQ4AAAAAA=="/>
  <p:tag name="ISPRING_PRESENTATION_TITLE" val="营销策略方案企业文化射击目标动态PPT"/>
</p:tagLst>
</file>

<file path=ppt/theme/theme1.xml><?xml version="1.0" encoding="utf-8"?>
<a:theme xmlns:a="http://schemas.openxmlformats.org/drawingml/2006/main" name="Office 主题">
  <a:themeElements>
    <a:clrScheme name="配色三">
      <a:dk1>
        <a:sysClr val="windowText" lastClr="000000"/>
      </a:dk1>
      <a:lt1>
        <a:sysClr val="window" lastClr="FFFFFF"/>
      </a:lt1>
      <a:dk2>
        <a:srgbClr val="17638F"/>
      </a:dk2>
      <a:lt2>
        <a:srgbClr val="00B0F0"/>
      </a:lt2>
      <a:accent1>
        <a:srgbClr val="E46C0A"/>
      </a:accent1>
      <a:accent2>
        <a:srgbClr val="FFC000"/>
      </a:accent2>
      <a:accent3>
        <a:srgbClr val="78B932"/>
      </a:accent3>
      <a:accent4>
        <a:srgbClr val="92D050"/>
      </a:accent4>
      <a:accent5>
        <a:srgbClr val="DB2E78"/>
      </a:accent5>
      <a:accent6>
        <a:srgbClr val="E151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配色三">
      <a:dk1>
        <a:sysClr val="windowText" lastClr="000000"/>
      </a:dk1>
      <a:lt1>
        <a:sysClr val="window" lastClr="FFFFFF"/>
      </a:lt1>
      <a:dk2>
        <a:srgbClr val="17638F"/>
      </a:dk2>
      <a:lt2>
        <a:srgbClr val="00B0F0"/>
      </a:lt2>
      <a:accent1>
        <a:srgbClr val="E46C0A"/>
      </a:accent1>
      <a:accent2>
        <a:srgbClr val="FFC000"/>
      </a:accent2>
      <a:accent3>
        <a:srgbClr val="78B932"/>
      </a:accent3>
      <a:accent4>
        <a:srgbClr val="92D050"/>
      </a:accent4>
      <a:accent5>
        <a:srgbClr val="DB2E78"/>
      </a:accent5>
      <a:accent6>
        <a:srgbClr val="E151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5599</TotalTime>
  <Words>430</Words>
  <Application>Microsoft Office PowerPoint</Application>
  <PresentationFormat>On-screen Show (16:9)</PresentationFormat>
  <Paragraphs>65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微软雅黑</vt:lpstr>
      <vt:lpstr>Calibri</vt:lpstr>
      <vt:lpstr>华文细黑</vt:lpstr>
      <vt:lpstr>宋体</vt:lpstr>
      <vt:lpstr>Sakkal Majalla</vt:lpstr>
      <vt:lpstr>Lato Light</vt:lpstr>
      <vt:lpstr>Times New Roman</vt:lpstr>
      <vt:lpstr>Office 主题</vt:lpstr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营销策略方案企业文化射击目标动态PPT</dc:title>
  <dc:creator>Circle001 QQ：1360741672</dc:creator>
  <cp:lastModifiedBy>AHMAD 7</cp:lastModifiedBy>
  <cp:revision>673</cp:revision>
  <dcterms:created xsi:type="dcterms:W3CDTF">2013-10-25T23:15:15Z</dcterms:created>
  <dcterms:modified xsi:type="dcterms:W3CDTF">2022-03-22T07:13:09Z</dcterms:modified>
</cp:coreProperties>
</file>