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Default Extension="mp3" ContentType="audio/mpe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Default Extension="wdp" ContentType="image/vnd.ms-photo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52" r:id="rId2"/>
  </p:sldMasterIdLst>
  <p:notesMasterIdLst>
    <p:notesMasterId r:id="rId15"/>
  </p:notesMasterIdLst>
  <p:sldIdLst>
    <p:sldId id="267" r:id="rId3"/>
    <p:sldId id="408" r:id="rId4"/>
    <p:sldId id="409" r:id="rId5"/>
    <p:sldId id="410" r:id="rId6"/>
    <p:sldId id="412" r:id="rId7"/>
    <p:sldId id="413" r:id="rId8"/>
    <p:sldId id="414" r:id="rId9"/>
    <p:sldId id="415" r:id="rId10"/>
    <p:sldId id="416" r:id="rId11"/>
    <p:sldId id="421" r:id="rId12"/>
    <p:sldId id="422" r:id="rId13"/>
    <p:sldId id="387" r:id="rId14"/>
  </p:sldIdLst>
  <p:sldSz cx="9144000" cy="5143500" type="screen16x9"/>
  <p:notesSz cx="6858000" cy="9144000"/>
  <p:embeddedFontLst>
    <p:embeddedFont>
      <p:font typeface="微软雅黑" pitchFamily="34" charset="-122"/>
      <p:regular r:id="rId16"/>
      <p:bold r:id="rId17"/>
    </p:embeddedFont>
    <p:embeddedFont>
      <p:font typeface="Calibri" pitchFamily="34" charset="0"/>
      <p:regular r:id="rId18"/>
      <p:bold r:id="rId19"/>
      <p:italic r:id="rId20"/>
      <p:boldItalic r:id="rId21"/>
    </p:embeddedFont>
    <p:embeddedFont>
      <p:font typeface="宋体" pitchFamily="2" charset="-122"/>
      <p:regular r:id="rId22"/>
    </p:embeddedFont>
    <p:embeddedFont>
      <p:font typeface="Sakkal Majalla" pitchFamily="2" charset="-78"/>
      <p:regular r:id="rId23"/>
      <p:bold r:id="rId24"/>
    </p:embeddedFont>
  </p:embeddedFontLst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pos="295">
          <p15:clr>
            <a:srgbClr val="A4A3A4"/>
          </p15:clr>
        </p15:guide>
        <p15:guide id="4" pos="546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7CD0"/>
    <a:srgbClr val="FF0000"/>
    <a:srgbClr val="0099FF"/>
    <a:srgbClr val="0077C8"/>
    <a:srgbClr val="006F96"/>
    <a:srgbClr val="000000"/>
    <a:srgbClr val="3399FF"/>
    <a:srgbClr val="00558E"/>
    <a:srgbClr val="EAEAEA"/>
    <a:srgbClr val="DEDEDE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3845" autoAdjust="0"/>
    <p:restoredTop sz="94584" autoAdjust="0"/>
  </p:normalViewPr>
  <p:slideViewPr>
    <p:cSldViewPr>
      <p:cViewPr varScale="1">
        <p:scale>
          <a:sx n="118" d="100"/>
          <a:sy n="118" d="100"/>
        </p:scale>
        <p:origin x="-499" y="-67"/>
      </p:cViewPr>
      <p:guideLst>
        <p:guide orient="horz" pos="1620"/>
        <p:guide pos="2880"/>
        <p:guide pos="295"/>
        <p:guide pos="546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font" Target="fonts/font6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tags" Target="tags/tag1.xml"/><Relationship Id="rId59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9.fntdata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80FE7A-E46C-481B-A474-94F0023DF0EB}" type="datetimeFigureOut">
              <a:rPr lang="zh-CN" altLang="en-US" smtClean="0"/>
              <a:pPr/>
              <a:t>2022/3/22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6D6A01-66A6-41DB-92CC-920FC3B03F6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844418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D6A01-66A6-41DB-92CC-920FC3B03F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7624951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D6A01-66A6-41DB-92CC-920FC3B03F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7516936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000" advClick="0" advTm="1000">
        <p14:vortex dir="r"/>
      </p:transition>
    </mc:Choice>
    <mc:Fallback>
      <p:transition spd="slow" advClick="0" advTm="1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34490155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000" advClick="0" advTm="1000">
        <p14:vortex dir="r"/>
      </p:transition>
    </mc:Choice>
    <mc:Fallback>
      <p:transition spd="slow" advClick="0" advTm="1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Picture 2" descr="C:\Users\Admin\Desktop\shutterstock_129456278 [转换].jpg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609" t="9576" r="3609" b="9990"/>
          <a:stretch/>
        </p:blipFill>
        <p:spPr bwMode="auto">
          <a:xfrm>
            <a:off x="0" y="0"/>
            <a:ext cx="9145588" cy="51450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9" name="组合 108"/>
          <p:cNvGrpSpPr/>
          <p:nvPr userDrawn="1"/>
        </p:nvGrpSpPr>
        <p:grpSpPr>
          <a:xfrm>
            <a:off x="8320663" y="1"/>
            <a:ext cx="427552" cy="538163"/>
            <a:chOff x="11096625" y="0"/>
            <a:chExt cx="457200" cy="538163"/>
          </a:xfrm>
          <a:solidFill>
            <a:srgbClr val="0070C0"/>
          </a:solidFill>
        </p:grpSpPr>
        <p:sp>
          <p:nvSpPr>
            <p:cNvPr id="110" name="Freeform 5"/>
            <p:cNvSpPr>
              <a:spLocks/>
            </p:cNvSpPr>
            <p:nvPr userDrawn="1"/>
          </p:nvSpPr>
          <p:spPr bwMode="auto">
            <a:xfrm>
              <a:off x="11109325" y="0"/>
              <a:ext cx="444500" cy="538163"/>
            </a:xfrm>
            <a:custGeom>
              <a:avLst/>
              <a:gdLst>
                <a:gd name="T0" fmla="*/ 564 w 564"/>
                <a:gd name="T1" fmla="*/ 674 h 674"/>
                <a:gd name="T2" fmla="*/ 262 w 564"/>
                <a:gd name="T3" fmla="*/ 540 h 674"/>
                <a:gd name="T4" fmla="*/ 0 w 564"/>
                <a:gd name="T5" fmla="*/ 658 h 674"/>
                <a:gd name="T6" fmla="*/ 0 w 564"/>
                <a:gd name="T7" fmla="*/ 0 h 674"/>
                <a:gd name="T8" fmla="*/ 564 w 564"/>
                <a:gd name="T9" fmla="*/ 0 h 674"/>
                <a:gd name="T10" fmla="*/ 564 w 564"/>
                <a:gd name="T11" fmla="*/ 674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4" h="674">
                  <a:moveTo>
                    <a:pt x="564" y="674"/>
                  </a:moveTo>
                  <a:lnTo>
                    <a:pt x="262" y="540"/>
                  </a:lnTo>
                  <a:lnTo>
                    <a:pt x="0" y="658"/>
                  </a:lnTo>
                  <a:lnTo>
                    <a:pt x="0" y="0"/>
                  </a:lnTo>
                  <a:lnTo>
                    <a:pt x="564" y="0"/>
                  </a:lnTo>
                  <a:lnTo>
                    <a:pt x="564" y="67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Freeform 6"/>
            <p:cNvSpPr>
              <a:spLocks/>
            </p:cNvSpPr>
            <p:nvPr userDrawn="1"/>
          </p:nvSpPr>
          <p:spPr bwMode="auto">
            <a:xfrm>
              <a:off x="11096625" y="0"/>
              <a:ext cx="442913" cy="514350"/>
            </a:xfrm>
            <a:custGeom>
              <a:avLst/>
              <a:gdLst>
                <a:gd name="T0" fmla="*/ 564 w 564"/>
                <a:gd name="T1" fmla="*/ 644 h 644"/>
                <a:gd name="T2" fmla="*/ 279 w 564"/>
                <a:gd name="T3" fmla="*/ 522 h 644"/>
                <a:gd name="T4" fmla="*/ 0 w 564"/>
                <a:gd name="T5" fmla="*/ 644 h 644"/>
                <a:gd name="T6" fmla="*/ 0 w 564"/>
                <a:gd name="T7" fmla="*/ 0 h 644"/>
                <a:gd name="T8" fmla="*/ 564 w 564"/>
                <a:gd name="T9" fmla="*/ 0 h 644"/>
                <a:gd name="T10" fmla="*/ 564 w 564"/>
                <a:gd name="T11" fmla="*/ 644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4" h="644">
                  <a:moveTo>
                    <a:pt x="564" y="644"/>
                  </a:moveTo>
                  <a:lnTo>
                    <a:pt x="279" y="522"/>
                  </a:lnTo>
                  <a:lnTo>
                    <a:pt x="0" y="644"/>
                  </a:lnTo>
                  <a:lnTo>
                    <a:pt x="0" y="0"/>
                  </a:lnTo>
                  <a:lnTo>
                    <a:pt x="564" y="0"/>
                  </a:lnTo>
                  <a:lnTo>
                    <a:pt x="564" y="64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12" name="TextBox 111"/>
          <p:cNvSpPr txBox="1"/>
          <p:nvPr userDrawn="1"/>
        </p:nvSpPr>
        <p:spPr>
          <a:xfrm>
            <a:off x="8287393" y="87898"/>
            <a:ext cx="4854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33E7C02-82D1-42DA-AA8B-2AEC9E450366}" type="slidenum">
              <a:rPr lang="zh-CN" altLang="en-US" sz="1600" smtClean="0">
                <a:solidFill>
                  <a:srgbClr val="F8F8F8"/>
                </a:solidFill>
                <a:latin typeface="微软雅黑"/>
                <a:ea typeface="微软雅黑"/>
              </a:rPr>
              <a:pPr algn="ctr"/>
              <a:t>‹#›</a:t>
            </a:fld>
            <a:endParaRPr lang="zh-CN" altLang="en-US" sz="1600" dirty="0">
              <a:solidFill>
                <a:srgbClr val="F8F8F8"/>
              </a:solidFill>
              <a:latin typeface="微软雅黑"/>
              <a:ea typeface="微软雅黑"/>
            </a:endParaRPr>
          </a:p>
        </p:txBody>
      </p:sp>
      <p:sp>
        <p:nvSpPr>
          <p:cNvPr id="113" name="Rectangle 9"/>
          <p:cNvSpPr>
            <a:spLocks noChangeArrowheads="1"/>
          </p:cNvSpPr>
          <p:nvPr userDrawn="1"/>
        </p:nvSpPr>
        <p:spPr bwMode="auto">
          <a:xfrm>
            <a:off x="0" y="5019088"/>
            <a:ext cx="9145616" cy="126000"/>
          </a:xfrm>
          <a:prstGeom prst="rect">
            <a:avLst/>
          </a:prstGeom>
          <a:solidFill>
            <a:srgbClr val="0070C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8" name="Group 5"/>
          <p:cNvGrpSpPr/>
          <p:nvPr userDrawn="1"/>
        </p:nvGrpSpPr>
        <p:grpSpPr>
          <a:xfrm>
            <a:off x="7866084" y="4731991"/>
            <a:ext cx="224082" cy="221156"/>
            <a:chOff x="4328868" y="5502988"/>
            <a:chExt cx="500307" cy="493774"/>
          </a:xfrm>
        </p:grpSpPr>
        <p:sp>
          <p:nvSpPr>
            <p:cNvPr id="9" name="Freeform 7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8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11" name="Group 9"/>
          <p:cNvGrpSpPr/>
          <p:nvPr userDrawn="1"/>
        </p:nvGrpSpPr>
        <p:grpSpPr>
          <a:xfrm flipH="1">
            <a:off x="8452374" y="4731991"/>
            <a:ext cx="224082" cy="221156"/>
            <a:chOff x="4328868" y="5502988"/>
            <a:chExt cx="500307" cy="493774"/>
          </a:xfrm>
        </p:grpSpPr>
        <p:sp>
          <p:nvSpPr>
            <p:cNvPr id="12" name="Freeform 10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11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14" name="Straight Connector 3"/>
          <p:cNvCxnSpPr/>
          <p:nvPr userDrawn="1"/>
        </p:nvCxnSpPr>
        <p:spPr>
          <a:xfrm>
            <a:off x="8071374" y="4845350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mc:AlternateContent xmlns:mc="http://schemas.openxmlformats.org/markup-compatibility/2006">
    <mc:Choice xmlns="" xmlns:p14="http://schemas.microsoft.com/office/powerpoint/2010/main" Requires="p14">
      <p:transition spd="slow" p14:dur="4000" advClick="0" advTm="1000">
        <p14:vortex dir="r"/>
      </p:transition>
    </mc:Choice>
    <mc:Fallback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/>
      <p:bldP spid="113" grpId="0" animBg="1"/>
    </p:bld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\Desktop\shutterstock_129456278 [转换].jpg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609" t="9576" r="3609" b="9990"/>
          <a:stretch/>
        </p:blipFill>
        <p:spPr bwMode="auto">
          <a:xfrm>
            <a:off x="0" y="0"/>
            <a:ext cx="9145588" cy="51450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324523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mc:AlternateContent xmlns:mc="http://schemas.openxmlformats.org/markup-compatibility/2006">
    <mc:Choice xmlns="" xmlns:p14="http://schemas.microsoft.com/office/powerpoint/2010/main" Requires="p14">
      <p:transition spd="slow" p14:dur="4000" advClick="0" advTm="1000">
        <p14:vortex dir="r"/>
      </p:transition>
    </mc:Choice>
    <mc:Fallback>
      <p:transition spd="slow" advClick="0" advTm="100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6" Type="http://schemas.openxmlformats.org/officeDocument/2006/relationships/image" Target="../media/image3.png"/><Relationship Id="rId5" Type="http://schemas.microsoft.com/office/2007/relationships/media" Target="../media/media1.mp3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" y="-28897"/>
            <a:ext cx="9143429" cy="4980953"/>
          </a:xfrm>
          <a:prstGeom prst="rect">
            <a:avLst/>
          </a:prstGeom>
        </p:spPr>
      </p:pic>
      <p:pic>
        <p:nvPicPr>
          <p:cNvPr id="3" name="创业计划书.mp3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4572794" y="-812626"/>
            <a:ext cx="609600" cy="6096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483" y="646336"/>
            <a:ext cx="3356517" cy="2803997"/>
          </a:xfrm>
          <a:prstGeom prst="rect">
            <a:avLst/>
          </a:prstGeom>
        </p:spPr>
      </p:pic>
      <p:sp>
        <p:nvSpPr>
          <p:cNvPr id="47" name="标题 1"/>
          <p:cNvSpPr txBox="1">
            <a:spLocks/>
          </p:cNvSpPr>
          <p:nvPr/>
        </p:nvSpPr>
        <p:spPr>
          <a:xfrm>
            <a:off x="-67550" y="3075806"/>
            <a:ext cx="5258594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lvl="0">
              <a:defRPr/>
            </a:pPr>
            <a:r>
              <a:rPr kumimoji="0" lang="" alt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Use of Restricted</a:t>
            </a:r>
            <a:r>
              <a:rPr kumimoji="0" lang="" altLang="zh-CN" sz="1800" b="1" i="0" u="none" strike="noStrike" kern="1200" cap="none" spc="0" normalizeH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 </a:t>
            </a:r>
            <a:r>
              <a:rPr kumimoji="0" lang="" altLang="zh-CN" sz="1800" b="1" i="0" u="none" strike="noStrike" kern="1200" cap="none" spc="0" normalizeH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Mudharaba </a:t>
            </a:r>
            <a:r>
              <a:rPr kumimoji="0" lang="" altLang="zh-CN" sz="1800" b="1" i="0" u="none" strike="noStrike" kern="1200" cap="none" spc="0" normalizeH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Contract in Wholesale Finance to MFIs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</a:endParaRPr>
          </a:p>
        </p:txBody>
      </p:sp>
      <p:sp>
        <p:nvSpPr>
          <p:cNvPr id="51" name="副标题 2"/>
          <p:cNvSpPr txBox="1">
            <a:spLocks/>
          </p:cNvSpPr>
          <p:nvPr/>
        </p:nvSpPr>
        <p:spPr>
          <a:xfrm>
            <a:off x="468312" y="3867894"/>
            <a:ext cx="5615855" cy="3215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fontAlgn="ctr">
              <a:spcBef>
                <a:spcPts val="0"/>
              </a:spcBef>
              <a:spcAft>
                <a:spcPts val="400"/>
              </a:spcAft>
              <a:buSzPct val="70000"/>
              <a:buNone/>
              <a:defRPr/>
            </a:pPr>
            <a:endParaRPr lang="ar-SA" altLang="zh-CN" sz="2000" dirty="0"/>
          </a:p>
        </p:txBody>
      </p:sp>
      <p:sp>
        <p:nvSpPr>
          <p:cNvPr id="52" name="燕尾形 51"/>
          <p:cNvSpPr/>
          <p:nvPr/>
        </p:nvSpPr>
        <p:spPr>
          <a:xfrm>
            <a:off x="599821" y="3805628"/>
            <a:ext cx="142900" cy="173888"/>
          </a:xfrm>
          <a:prstGeom prst="chevron">
            <a:avLst/>
          </a:prstGeom>
          <a:solidFill>
            <a:srgbClr val="007CD0"/>
          </a:solidFill>
          <a:ln>
            <a:noFill/>
          </a:ln>
          <a:extLst/>
        </p:spPr>
        <p:txBody>
          <a:bodyPr wrap="none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华文细黑" pitchFamily="2" charset="-122"/>
            </a:endParaRPr>
          </a:p>
        </p:txBody>
      </p:sp>
      <p:sp>
        <p:nvSpPr>
          <p:cNvPr id="53" name="燕尾形 52"/>
          <p:cNvSpPr/>
          <p:nvPr/>
        </p:nvSpPr>
        <p:spPr>
          <a:xfrm>
            <a:off x="775686" y="3805628"/>
            <a:ext cx="142900" cy="173888"/>
          </a:xfrm>
          <a:prstGeom prst="chevron">
            <a:avLst/>
          </a:prstGeom>
          <a:solidFill>
            <a:srgbClr val="007CD0"/>
          </a:solidFill>
          <a:ln>
            <a:noFill/>
          </a:ln>
          <a:extLst/>
        </p:spPr>
        <p:txBody>
          <a:bodyPr wrap="none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华文细黑" pitchFamily="2" charset="-122"/>
            </a:endParaRPr>
          </a:p>
        </p:txBody>
      </p:sp>
      <p:grpSp>
        <p:nvGrpSpPr>
          <p:cNvPr id="54" name="Group 550"/>
          <p:cNvGrpSpPr>
            <a:grpSpLocks/>
          </p:cNvGrpSpPr>
          <p:nvPr/>
        </p:nvGrpSpPr>
        <p:grpSpPr bwMode="auto">
          <a:xfrm>
            <a:off x="628849" y="172352"/>
            <a:ext cx="4041044" cy="3635089"/>
            <a:chOff x="295" y="3475"/>
            <a:chExt cx="1407" cy="1407"/>
          </a:xfrm>
        </p:grpSpPr>
        <p:sp>
          <p:nvSpPr>
            <p:cNvPr id="55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alpha val="0"/>
                  </a:srgbClr>
                </a:gs>
                <a:gs pos="100000">
                  <a:srgbClr val="FFFFFF">
                    <a:gamma/>
                    <a:shade val="81961"/>
                    <a:invGamma/>
                    <a:alpha val="1200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</a:endParaRPr>
            </a:p>
          </p:txBody>
        </p:sp>
        <p:grpSp>
          <p:nvGrpSpPr>
            <p:cNvPr id="56" name="Group 552"/>
            <p:cNvGrpSpPr>
              <a:grpSpLocks/>
            </p:cNvGrpSpPr>
            <p:nvPr/>
          </p:nvGrpSpPr>
          <p:grpSpPr bwMode="auto">
            <a:xfrm>
              <a:off x="476" y="3657"/>
              <a:ext cx="1050" cy="1050"/>
              <a:chOff x="-6056" y="-2208"/>
              <a:chExt cx="2208" cy="2208"/>
            </a:xfrm>
          </p:grpSpPr>
          <p:sp>
            <p:nvSpPr>
              <p:cNvPr id="57" name="Oval 553"/>
              <p:cNvSpPr>
                <a:spLocks noChangeArrowheads="1"/>
              </p:cNvSpPr>
              <p:nvPr/>
            </p:nvSpPr>
            <p:spPr bwMode="auto">
              <a:xfrm>
                <a:off x="-6056" y="-2133"/>
                <a:ext cx="2132" cy="2133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000000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itchFamily="34" charset="0"/>
                  <a:ea typeface="宋体" pitchFamily="2" charset="-122"/>
                </a:endParaRPr>
              </a:p>
            </p:txBody>
          </p:sp>
          <p:grpSp>
            <p:nvGrpSpPr>
              <p:cNvPr id="58" name="Group 554"/>
              <p:cNvGrpSpPr>
                <a:grpSpLocks/>
              </p:cNvGrpSpPr>
              <p:nvPr/>
            </p:nvGrpSpPr>
            <p:grpSpPr bwMode="auto">
              <a:xfrm>
                <a:off x="-6056" y="-2208"/>
                <a:ext cx="2208" cy="2208"/>
                <a:chOff x="-4060" y="-879"/>
                <a:chExt cx="2208" cy="2208"/>
              </a:xfrm>
            </p:grpSpPr>
            <p:grpSp>
              <p:nvGrpSpPr>
                <p:cNvPr id="59" name="Group 555"/>
                <p:cNvGrpSpPr>
                  <a:grpSpLocks/>
                </p:cNvGrpSpPr>
                <p:nvPr/>
              </p:nvGrpSpPr>
              <p:grpSpPr bwMode="auto">
                <a:xfrm>
                  <a:off x="-4060" y="-879"/>
                  <a:ext cx="2208" cy="2208"/>
                  <a:chOff x="-3924" y="-788"/>
                  <a:chExt cx="2208" cy="2208"/>
                </a:xfrm>
              </p:grpSpPr>
              <p:grpSp>
                <p:nvGrpSpPr>
                  <p:cNvPr id="75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4" y="-788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83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7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FF">
                          <a:alpha val="18823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marL="0" marR="0" lvl="0" indent="0" algn="l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宋体" pitchFamily="2" charset="-122"/>
                        </a:endParaRPr>
                      </a:p>
                    </p:txBody>
                  </p:sp>
                  <p:sp>
                    <p:nvSpPr>
                      <p:cNvPr id="88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FF">
                          <a:alpha val="18823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rot="10800000" wrap="none" anchor="ctr"/>
                      <a:lstStyle/>
                      <a:p>
                        <a:pPr marL="0" marR="0" lvl="0" indent="0" algn="l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宋体" pitchFamily="2" charset="-122"/>
                        </a:endParaRPr>
                      </a:p>
                    </p:txBody>
                  </p:sp>
                </p:grpSp>
                <p:grpSp>
                  <p:nvGrpSpPr>
                    <p:cNvPr id="84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5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FF">
                          <a:alpha val="18823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rot="10800000" vert="eaVert" wrap="none" anchor="ctr"/>
                      <a:lstStyle/>
                      <a:p>
                        <a:pPr marL="0" marR="0" lvl="0" indent="0" algn="l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宋体" pitchFamily="2" charset="-122"/>
                        </a:endParaRPr>
                      </a:p>
                    </p:txBody>
                  </p:sp>
                  <p:sp>
                    <p:nvSpPr>
                      <p:cNvPr id="86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FF">
                          <a:alpha val="18823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eaVert" wrap="none" anchor="ctr"/>
                      <a:lstStyle/>
                      <a:p>
                        <a:pPr marL="0" marR="0" lvl="0" indent="0" algn="l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宋体" pitchFamily="2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76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7" y="-785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77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1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FF">
                          <a:alpha val="18823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rot="10800000" vert="eaVert" wrap="none" anchor="ctr"/>
                      <a:lstStyle/>
                      <a:p>
                        <a:pPr marL="0" marR="0" lvl="0" indent="0" algn="l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宋体" pitchFamily="2" charset="-122"/>
                        </a:endParaRPr>
                      </a:p>
                    </p:txBody>
                  </p:sp>
                  <p:sp>
                    <p:nvSpPr>
                      <p:cNvPr id="82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FF">
                          <a:alpha val="18823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rot="10800000" wrap="none" anchor="ctr"/>
                      <a:lstStyle/>
                      <a:p>
                        <a:pPr marL="0" marR="0" lvl="0" indent="0" algn="l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宋体" pitchFamily="2" charset="-122"/>
                        </a:endParaRPr>
                      </a:p>
                    </p:txBody>
                  </p:sp>
                </p:grpSp>
                <p:grpSp>
                  <p:nvGrpSpPr>
                    <p:cNvPr id="78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79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FF">
                          <a:alpha val="18823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rot="10800000" wrap="none" anchor="ctr"/>
                      <a:lstStyle/>
                      <a:p>
                        <a:pPr marL="0" marR="0" lvl="0" indent="0" algn="l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宋体" pitchFamily="2" charset="-122"/>
                        </a:endParaRPr>
                      </a:p>
                    </p:txBody>
                  </p:sp>
                  <p:sp>
                    <p:nvSpPr>
                      <p:cNvPr id="80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FF">
                          <a:alpha val="18823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eaVert" wrap="none" anchor="ctr"/>
                      <a:lstStyle/>
                      <a:p>
                        <a:pPr marL="0" marR="0" lvl="0" indent="0" algn="l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宋体" pitchFamily="2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60" name="Group 570"/>
                <p:cNvGrpSpPr>
                  <a:grpSpLocks/>
                </p:cNvGrpSpPr>
                <p:nvPr/>
              </p:nvGrpSpPr>
              <p:grpSpPr bwMode="auto">
                <a:xfrm rot="1320000">
                  <a:off x="-3742" y="-520"/>
                  <a:ext cx="1546" cy="1546"/>
                  <a:chOff x="-3924" y="-788"/>
                  <a:chExt cx="2208" cy="2208"/>
                </a:xfrm>
              </p:grpSpPr>
              <p:grpSp>
                <p:nvGrpSpPr>
                  <p:cNvPr id="61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4" y="-788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69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73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FF">
                          <a:alpha val="18823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marL="0" marR="0" lvl="0" indent="0" algn="l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宋体" pitchFamily="2" charset="-122"/>
                        </a:endParaRPr>
                      </a:p>
                    </p:txBody>
                  </p:sp>
                  <p:sp>
                    <p:nvSpPr>
                      <p:cNvPr id="74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FF">
                          <a:alpha val="18823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rot="10800000" wrap="none" anchor="ctr"/>
                      <a:lstStyle/>
                      <a:p>
                        <a:pPr marL="0" marR="0" lvl="0" indent="0" algn="l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宋体" pitchFamily="2" charset="-122"/>
                        </a:endParaRPr>
                      </a:p>
                    </p:txBody>
                  </p:sp>
                </p:grpSp>
                <p:grpSp>
                  <p:nvGrpSpPr>
                    <p:cNvPr id="70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71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FF">
                          <a:alpha val="18823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rot="10800000" vert="eaVert" wrap="none" anchor="ctr"/>
                      <a:lstStyle/>
                      <a:p>
                        <a:pPr marL="0" marR="0" lvl="0" indent="0" algn="l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宋体" pitchFamily="2" charset="-122"/>
                        </a:endParaRPr>
                      </a:p>
                    </p:txBody>
                  </p:sp>
                  <p:sp>
                    <p:nvSpPr>
                      <p:cNvPr id="72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FF">
                          <a:alpha val="18823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eaVert" wrap="none" anchor="ctr"/>
                      <a:lstStyle/>
                      <a:p>
                        <a:pPr marL="0" marR="0" lvl="0" indent="0" algn="l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宋体" pitchFamily="2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62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7" y="-785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63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67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FF">
                          <a:alpha val="18823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rot="10800000" vert="eaVert" wrap="none" anchor="ctr"/>
                      <a:lstStyle/>
                      <a:p>
                        <a:pPr marL="0" marR="0" lvl="0" indent="0" algn="l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宋体" pitchFamily="2" charset="-122"/>
                        </a:endParaRPr>
                      </a:p>
                    </p:txBody>
                  </p:sp>
                  <p:sp>
                    <p:nvSpPr>
                      <p:cNvPr id="68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FF">
                          <a:alpha val="18823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eaVert" wrap="none" anchor="ctr"/>
                      <a:lstStyle/>
                      <a:p>
                        <a:pPr marL="0" marR="0" lvl="0" indent="0" algn="l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宋体" pitchFamily="2" charset="-122"/>
                        </a:endParaRPr>
                      </a:p>
                    </p:txBody>
                  </p:sp>
                </p:grpSp>
                <p:grpSp>
                  <p:nvGrpSpPr>
                    <p:cNvPr id="64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65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FF">
                          <a:alpha val="18823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rot="10800000" wrap="none" anchor="ctr"/>
                      <a:lstStyle/>
                      <a:p>
                        <a:pPr marL="0" marR="0" lvl="0" indent="0" algn="l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宋体" pitchFamily="2" charset="-122"/>
                        </a:endParaRPr>
                      </a:p>
                    </p:txBody>
                  </p:sp>
                  <p:sp>
                    <p:nvSpPr>
                      <p:cNvPr id="66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FF">
                          <a:alpha val="18823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marL="0" marR="0" lvl="0" indent="0" algn="l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宋体" pitchFamily="2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C8C146AC-A14C-4206-881B-6577B7E1B89B}"/>
              </a:ext>
            </a:extLst>
          </p:cNvPr>
          <p:cNvSpPr/>
          <p:nvPr/>
        </p:nvSpPr>
        <p:spPr>
          <a:xfrm>
            <a:off x="1331639" y="4272024"/>
            <a:ext cx="34492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ctr">
              <a:spcAft>
                <a:spcPts val="400"/>
              </a:spcAft>
              <a:buSzPct val="70000"/>
              <a:defRPr/>
            </a:pPr>
            <a:r>
              <a:rPr lang="" altLang="zh-CN" sz="2000" b="1" dirty="0" smtClean="0">
                <a:solidFill>
                  <a:srgbClr val="00B050"/>
                </a:solidFill>
                <a:latin typeface="微软雅黑" pitchFamily="34" charset="-122"/>
                <a:ea typeface="微软雅黑" pitchFamily="34" charset="-122"/>
              </a:rPr>
              <a:t>March 2022</a:t>
            </a:r>
            <a:endParaRPr lang="zh-CN" altLang="en-US" sz="2000" b="1" dirty="0">
              <a:solidFill>
                <a:srgbClr val="00B05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814" y="34096"/>
            <a:ext cx="3003065" cy="1097494"/>
          </a:xfrm>
          <a:prstGeom prst="rect">
            <a:avLst/>
          </a:prstGeom>
          <a:ln>
            <a:solidFill>
              <a:srgbClr val="3399FF"/>
            </a:solidFill>
          </a:ln>
          <a:effectLst>
            <a:glow rad="228600">
              <a:schemeClr val="accent6">
                <a:lumMod val="75000"/>
                <a:alpha val="40000"/>
              </a:schemeClr>
            </a:glow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="" xmlns:p14="http://schemas.microsoft.com/office/powerpoint/2010/main" val="175480329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000" advClick="0" advTm="1000">
        <p14:vortex dir="r"/>
      </p:transition>
    </mc:Choice>
    <mc:Fallback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25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1750"/>
                            </p:stCondLst>
                            <p:childTnLst>
                              <p:par>
                                <p:cTn id="4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1250" fill="hold"/>
                                        <p:tgtEl>
                                          <p:spTgt spid="54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3000"/>
                            </p:stCondLst>
                            <p:childTnLst>
                              <p:par>
                                <p:cTn id="44" presetID="6" presetClass="emph" presetSubtype="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5" dur="1250" fill="hold"/>
                                        <p:tgtEl>
                                          <p:spTgt spid="54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100">
                <p:cTn id="5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47" grpId="0"/>
      <p:bldP spid="51" grpId="0"/>
      <p:bldP spid="52" grpId="0" animBg="1"/>
      <p:bldP spid="5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40"/>
          <p:cNvSpPr>
            <a:spLocks noEditPoints="1"/>
          </p:cNvSpPr>
          <p:nvPr/>
        </p:nvSpPr>
        <p:spPr bwMode="auto">
          <a:xfrm>
            <a:off x="415234" y="227694"/>
            <a:ext cx="198630" cy="392994"/>
          </a:xfrm>
          <a:custGeom>
            <a:avLst/>
            <a:gdLst>
              <a:gd name="T0" fmla="*/ 173 w 579"/>
              <a:gd name="T1" fmla="*/ 818 h 857"/>
              <a:gd name="T2" fmla="*/ 551 w 579"/>
              <a:gd name="T3" fmla="*/ 818 h 857"/>
              <a:gd name="T4" fmla="*/ 571 w 579"/>
              <a:gd name="T5" fmla="*/ 838 h 857"/>
              <a:gd name="T6" fmla="*/ 551 w 579"/>
              <a:gd name="T7" fmla="*/ 857 h 857"/>
              <a:gd name="T8" fmla="*/ 173 w 579"/>
              <a:gd name="T9" fmla="*/ 857 h 857"/>
              <a:gd name="T10" fmla="*/ 153 w 579"/>
              <a:gd name="T11" fmla="*/ 838 h 857"/>
              <a:gd name="T12" fmla="*/ 173 w 579"/>
              <a:gd name="T13" fmla="*/ 818 h 857"/>
              <a:gd name="T14" fmla="*/ 181 w 579"/>
              <a:gd name="T15" fmla="*/ 632 h 857"/>
              <a:gd name="T16" fmla="*/ 389 w 579"/>
              <a:gd name="T17" fmla="*/ 290 h 857"/>
              <a:gd name="T18" fmla="*/ 462 w 579"/>
              <a:gd name="T19" fmla="*/ 334 h 857"/>
              <a:gd name="T20" fmla="*/ 255 w 579"/>
              <a:gd name="T21" fmla="*/ 676 h 857"/>
              <a:gd name="T22" fmla="*/ 181 w 579"/>
              <a:gd name="T23" fmla="*/ 632 h 857"/>
              <a:gd name="T24" fmla="*/ 35 w 579"/>
              <a:gd name="T25" fmla="*/ 543 h 857"/>
              <a:gd name="T26" fmla="*/ 243 w 579"/>
              <a:gd name="T27" fmla="*/ 201 h 857"/>
              <a:gd name="T28" fmla="*/ 316 w 579"/>
              <a:gd name="T29" fmla="*/ 245 h 857"/>
              <a:gd name="T30" fmla="*/ 108 w 579"/>
              <a:gd name="T31" fmla="*/ 587 h 857"/>
              <a:gd name="T32" fmla="*/ 35 w 579"/>
              <a:gd name="T33" fmla="*/ 543 h 857"/>
              <a:gd name="T34" fmla="*/ 2 w 579"/>
              <a:gd name="T35" fmla="*/ 820 h 857"/>
              <a:gd name="T36" fmla="*/ 22 w 579"/>
              <a:gd name="T37" fmla="*/ 650 h 857"/>
              <a:gd name="T38" fmla="*/ 165 w 579"/>
              <a:gd name="T39" fmla="*/ 736 h 857"/>
              <a:gd name="T40" fmla="*/ 24 w 579"/>
              <a:gd name="T41" fmla="*/ 833 h 857"/>
              <a:gd name="T42" fmla="*/ 2 w 579"/>
              <a:gd name="T43" fmla="*/ 820 h 857"/>
              <a:gd name="T44" fmla="*/ 299 w 579"/>
              <a:gd name="T45" fmla="*/ 106 h 857"/>
              <a:gd name="T46" fmla="*/ 269 w 579"/>
              <a:gd name="T47" fmla="*/ 156 h 857"/>
              <a:gd name="T48" fmla="*/ 488 w 579"/>
              <a:gd name="T49" fmla="*/ 289 h 857"/>
              <a:gd name="T50" fmla="*/ 519 w 579"/>
              <a:gd name="T51" fmla="*/ 239 h 857"/>
              <a:gd name="T52" fmla="*/ 299 w 579"/>
              <a:gd name="T53" fmla="*/ 106 h 857"/>
              <a:gd name="T54" fmla="*/ 346 w 579"/>
              <a:gd name="T55" fmla="*/ 30 h 857"/>
              <a:gd name="T56" fmla="*/ 412 w 579"/>
              <a:gd name="T57" fmla="*/ 14 h 857"/>
              <a:gd name="T58" fmla="*/ 549 w 579"/>
              <a:gd name="T59" fmla="*/ 97 h 857"/>
              <a:gd name="T60" fmla="*/ 566 w 579"/>
              <a:gd name="T61" fmla="*/ 163 h 857"/>
              <a:gd name="T62" fmla="*/ 547 w 579"/>
              <a:gd name="T63" fmla="*/ 194 h 857"/>
              <a:gd name="T64" fmla="*/ 327 w 579"/>
              <a:gd name="T65" fmla="*/ 61 h 857"/>
              <a:gd name="T66" fmla="*/ 346 w 579"/>
              <a:gd name="T67" fmla="*/ 30 h 8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79" h="857">
                <a:moveTo>
                  <a:pt x="173" y="818"/>
                </a:moveTo>
                <a:lnTo>
                  <a:pt x="551" y="818"/>
                </a:lnTo>
                <a:cubicBezTo>
                  <a:pt x="562" y="818"/>
                  <a:pt x="571" y="827"/>
                  <a:pt x="571" y="838"/>
                </a:cubicBezTo>
                <a:cubicBezTo>
                  <a:pt x="571" y="849"/>
                  <a:pt x="562" y="857"/>
                  <a:pt x="551" y="857"/>
                </a:cubicBezTo>
                <a:lnTo>
                  <a:pt x="173" y="857"/>
                </a:lnTo>
                <a:cubicBezTo>
                  <a:pt x="162" y="857"/>
                  <a:pt x="153" y="849"/>
                  <a:pt x="153" y="838"/>
                </a:cubicBezTo>
                <a:cubicBezTo>
                  <a:pt x="153" y="827"/>
                  <a:pt x="162" y="818"/>
                  <a:pt x="173" y="818"/>
                </a:cubicBezTo>
                <a:close/>
                <a:moveTo>
                  <a:pt x="181" y="632"/>
                </a:moveTo>
                <a:lnTo>
                  <a:pt x="389" y="290"/>
                </a:lnTo>
                <a:lnTo>
                  <a:pt x="462" y="334"/>
                </a:lnTo>
                <a:lnTo>
                  <a:pt x="255" y="676"/>
                </a:lnTo>
                <a:lnTo>
                  <a:pt x="181" y="632"/>
                </a:lnTo>
                <a:close/>
                <a:moveTo>
                  <a:pt x="35" y="543"/>
                </a:moveTo>
                <a:lnTo>
                  <a:pt x="243" y="201"/>
                </a:lnTo>
                <a:lnTo>
                  <a:pt x="316" y="245"/>
                </a:lnTo>
                <a:lnTo>
                  <a:pt x="108" y="587"/>
                </a:lnTo>
                <a:lnTo>
                  <a:pt x="35" y="543"/>
                </a:lnTo>
                <a:close/>
                <a:moveTo>
                  <a:pt x="2" y="820"/>
                </a:moveTo>
                <a:lnTo>
                  <a:pt x="22" y="650"/>
                </a:lnTo>
                <a:lnTo>
                  <a:pt x="165" y="736"/>
                </a:lnTo>
                <a:lnTo>
                  <a:pt x="24" y="833"/>
                </a:lnTo>
                <a:cubicBezTo>
                  <a:pt x="9" y="844"/>
                  <a:pt x="0" y="838"/>
                  <a:pt x="2" y="820"/>
                </a:cubicBezTo>
                <a:close/>
                <a:moveTo>
                  <a:pt x="299" y="106"/>
                </a:moveTo>
                <a:lnTo>
                  <a:pt x="269" y="156"/>
                </a:lnTo>
                <a:lnTo>
                  <a:pt x="488" y="289"/>
                </a:lnTo>
                <a:lnTo>
                  <a:pt x="519" y="239"/>
                </a:lnTo>
                <a:lnTo>
                  <a:pt x="299" y="106"/>
                </a:lnTo>
                <a:close/>
                <a:moveTo>
                  <a:pt x="346" y="30"/>
                </a:moveTo>
                <a:cubicBezTo>
                  <a:pt x="360" y="7"/>
                  <a:pt x="390" y="0"/>
                  <a:pt x="412" y="14"/>
                </a:cubicBezTo>
                <a:lnTo>
                  <a:pt x="549" y="97"/>
                </a:lnTo>
                <a:cubicBezTo>
                  <a:pt x="572" y="110"/>
                  <a:pt x="579" y="140"/>
                  <a:pt x="566" y="163"/>
                </a:cubicBezTo>
                <a:lnTo>
                  <a:pt x="547" y="194"/>
                </a:lnTo>
                <a:lnTo>
                  <a:pt x="327" y="61"/>
                </a:lnTo>
                <a:lnTo>
                  <a:pt x="346" y="3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4" name="直接连接符 53"/>
          <p:cNvCxnSpPr/>
          <p:nvPr/>
        </p:nvCxnSpPr>
        <p:spPr bwMode="auto">
          <a:xfrm flipH="1">
            <a:off x="739200" y="616159"/>
            <a:ext cx="74233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圆角矩形 93"/>
          <p:cNvSpPr/>
          <p:nvPr/>
        </p:nvSpPr>
        <p:spPr>
          <a:xfrm>
            <a:off x="785786" y="1428742"/>
            <a:ext cx="7632848" cy="3000396"/>
          </a:xfrm>
          <a:prstGeom prst="roundRect">
            <a:avLst>
              <a:gd name="adj" fmla="val 9450"/>
            </a:avLst>
          </a:prstGeom>
          <a:solidFill>
            <a:schemeClr val="bg2">
              <a:lumMod val="20000"/>
              <a:lumOff val="80000"/>
            </a:schemeClr>
          </a:solidFill>
          <a:ln w="12700">
            <a:solidFill>
              <a:srgbClr val="7030A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同心圆 95"/>
          <p:cNvSpPr/>
          <p:nvPr/>
        </p:nvSpPr>
        <p:spPr>
          <a:xfrm>
            <a:off x="3696062" y="555526"/>
            <a:ext cx="1447442" cy="1447442"/>
          </a:xfrm>
          <a:prstGeom prst="donut">
            <a:avLst>
              <a:gd name="adj" fmla="val 4879"/>
            </a:avLst>
          </a:prstGeom>
          <a:gradFill>
            <a:gsLst>
              <a:gs pos="0">
                <a:schemeClr val="bg1"/>
              </a:gs>
              <a:gs pos="55000">
                <a:schemeClr val="bg1">
                  <a:lumMod val="95000"/>
                </a:schemeClr>
              </a:gs>
              <a:gs pos="100000">
                <a:schemeClr val="bg1">
                  <a:lumMod val="65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rtl="1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99592" y="1785932"/>
            <a:ext cx="7488832" cy="30808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The Sudanese Microfinance Development Facility (SMDF) Co.Ltd has been established as an (Apex) institution in 2009, and it is owned by Ministry of Finance (M o F) and Central Bank of Sudan (CBOS) to provide Technical and financial support to existing and new Microfinance Institutions (MFIs) operating in the country. </a:t>
            </a:r>
          </a:p>
          <a:p>
            <a:pPr>
              <a:lnSpc>
                <a:spcPct val="130000"/>
              </a:lnSpc>
            </a:pP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The complementary role of SMDF is aiming at help MFIs to operate and sustain through providing them with many packages of technical and financial support.</a:t>
            </a:r>
            <a:endParaRPr lang="ar-SA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l">
              <a:lnSpc>
                <a:spcPct val="130000"/>
              </a:lnSpc>
            </a:pPr>
            <a:endParaRPr lang="ar-SA" altLang="zh-CN" sz="1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Sakkal Majalla" panose="02000000000000000000" pitchFamily="2" charset="-78"/>
              <a:ea typeface="微软雅黑" pitchFamily="34" charset="-122"/>
              <a:cs typeface="Sakkal Majalla" panose="02000000000000000000" pitchFamily="2" charset="-78"/>
            </a:endParaRPr>
          </a:p>
          <a:p>
            <a:pPr algn="r" rtl="1">
              <a:lnSpc>
                <a:spcPct val="130000"/>
              </a:lnSpc>
            </a:pPr>
            <a:endParaRPr lang="ar-SA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9" y="699542"/>
            <a:ext cx="1584176" cy="763161"/>
          </a:xfrm>
          <a:prstGeom prst="rect">
            <a:avLst/>
          </a:prstGeom>
          <a:ln>
            <a:solidFill>
              <a:srgbClr val="3399FF"/>
            </a:solidFill>
          </a:ln>
          <a:effectLst>
            <a:glow rad="228600">
              <a:srgbClr val="7030A0">
                <a:alpha val="40000"/>
              </a:srgbClr>
            </a:glow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="" xmlns:p14="http://schemas.microsoft.com/office/powerpoint/2010/main" val="346656852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000" advClick="0" advTm="1000">
        <p14:vortex dir="r"/>
      </p:transition>
    </mc:Choice>
    <mc:Fallback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8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4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21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2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3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4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9" grpId="0" animBg="1"/>
      <p:bldP spid="25" grpId="0"/>
      <p:bldP spid="25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40"/>
          <p:cNvSpPr>
            <a:spLocks noEditPoints="1"/>
          </p:cNvSpPr>
          <p:nvPr/>
        </p:nvSpPr>
        <p:spPr bwMode="auto">
          <a:xfrm>
            <a:off x="415234" y="227694"/>
            <a:ext cx="198630" cy="392994"/>
          </a:xfrm>
          <a:custGeom>
            <a:avLst/>
            <a:gdLst>
              <a:gd name="T0" fmla="*/ 173 w 579"/>
              <a:gd name="T1" fmla="*/ 818 h 857"/>
              <a:gd name="T2" fmla="*/ 551 w 579"/>
              <a:gd name="T3" fmla="*/ 818 h 857"/>
              <a:gd name="T4" fmla="*/ 571 w 579"/>
              <a:gd name="T5" fmla="*/ 838 h 857"/>
              <a:gd name="T6" fmla="*/ 551 w 579"/>
              <a:gd name="T7" fmla="*/ 857 h 857"/>
              <a:gd name="T8" fmla="*/ 173 w 579"/>
              <a:gd name="T9" fmla="*/ 857 h 857"/>
              <a:gd name="T10" fmla="*/ 153 w 579"/>
              <a:gd name="T11" fmla="*/ 838 h 857"/>
              <a:gd name="T12" fmla="*/ 173 w 579"/>
              <a:gd name="T13" fmla="*/ 818 h 857"/>
              <a:gd name="T14" fmla="*/ 181 w 579"/>
              <a:gd name="T15" fmla="*/ 632 h 857"/>
              <a:gd name="T16" fmla="*/ 389 w 579"/>
              <a:gd name="T17" fmla="*/ 290 h 857"/>
              <a:gd name="T18" fmla="*/ 462 w 579"/>
              <a:gd name="T19" fmla="*/ 334 h 857"/>
              <a:gd name="T20" fmla="*/ 255 w 579"/>
              <a:gd name="T21" fmla="*/ 676 h 857"/>
              <a:gd name="T22" fmla="*/ 181 w 579"/>
              <a:gd name="T23" fmla="*/ 632 h 857"/>
              <a:gd name="T24" fmla="*/ 35 w 579"/>
              <a:gd name="T25" fmla="*/ 543 h 857"/>
              <a:gd name="T26" fmla="*/ 243 w 579"/>
              <a:gd name="T27" fmla="*/ 201 h 857"/>
              <a:gd name="T28" fmla="*/ 316 w 579"/>
              <a:gd name="T29" fmla="*/ 245 h 857"/>
              <a:gd name="T30" fmla="*/ 108 w 579"/>
              <a:gd name="T31" fmla="*/ 587 h 857"/>
              <a:gd name="T32" fmla="*/ 35 w 579"/>
              <a:gd name="T33" fmla="*/ 543 h 857"/>
              <a:gd name="T34" fmla="*/ 2 w 579"/>
              <a:gd name="T35" fmla="*/ 820 h 857"/>
              <a:gd name="T36" fmla="*/ 22 w 579"/>
              <a:gd name="T37" fmla="*/ 650 h 857"/>
              <a:gd name="T38" fmla="*/ 165 w 579"/>
              <a:gd name="T39" fmla="*/ 736 h 857"/>
              <a:gd name="T40" fmla="*/ 24 w 579"/>
              <a:gd name="T41" fmla="*/ 833 h 857"/>
              <a:gd name="T42" fmla="*/ 2 w 579"/>
              <a:gd name="T43" fmla="*/ 820 h 857"/>
              <a:gd name="T44" fmla="*/ 299 w 579"/>
              <a:gd name="T45" fmla="*/ 106 h 857"/>
              <a:gd name="T46" fmla="*/ 269 w 579"/>
              <a:gd name="T47" fmla="*/ 156 h 857"/>
              <a:gd name="T48" fmla="*/ 488 w 579"/>
              <a:gd name="T49" fmla="*/ 289 h 857"/>
              <a:gd name="T50" fmla="*/ 519 w 579"/>
              <a:gd name="T51" fmla="*/ 239 h 857"/>
              <a:gd name="T52" fmla="*/ 299 w 579"/>
              <a:gd name="T53" fmla="*/ 106 h 857"/>
              <a:gd name="T54" fmla="*/ 346 w 579"/>
              <a:gd name="T55" fmla="*/ 30 h 857"/>
              <a:gd name="T56" fmla="*/ 412 w 579"/>
              <a:gd name="T57" fmla="*/ 14 h 857"/>
              <a:gd name="T58" fmla="*/ 549 w 579"/>
              <a:gd name="T59" fmla="*/ 97 h 857"/>
              <a:gd name="T60" fmla="*/ 566 w 579"/>
              <a:gd name="T61" fmla="*/ 163 h 857"/>
              <a:gd name="T62" fmla="*/ 547 w 579"/>
              <a:gd name="T63" fmla="*/ 194 h 857"/>
              <a:gd name="T64" fmla="*/ 327 w 579"/>
              <a:gd name="T65" fmla="*/ 61 h 857"/>
              <a:gd name="T66" fmla="*/ 346 w 579"/>
              <a:gd name="T67" fmla="*/ 30 h 8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79" h="857">
                <a:moveTo>
                  <a:pt x="173" y="818"/>
                </a:moveTo>
                <a:lnTo>
                  <a:pt x="551" y="818"/>
                </a:lnTo>
                <a:cubicBezTo>
                  <a:pt x="562" y="818"/>
                  <a:pt x="571" y="827"/>
                  <a:pt x="571" y="838"/>
                </a:cubicBezTo>
                <a:cubicBezTo>
                  <a:pt x="571" y="849"/>
                  <a:pt x="562" y="857"/>
                  <a:pt x="551" y="857"/>
                </a:cubicBezTo>
                <a:lnTo>
                  <a:pt x="173" y="857"/>
                </a:lnTo>
                <a:cubicBezTo>
                  <a:pt x="162" y="857"/>
                  <a:pt x="153" y="849"/>
                  <a:pt x="153" y="838"/>
                </a:cubicBezTo>
                <a:cubicBezTo>
                  <a:pt x="153" y="827"/>
                  <a:pt x="162" y="818"/>
                  <a:pt x="173" y="818"/>
                </a:cubicBezTo>
                <a:close/>
                <a:moveTo>
                  <a:pt x="181" y="632"/>
                </a:moveTo>
                <a:lnTo>
                  <a:pt x="389" y="290"/>
                </a:lnTo>
                <a:lnTo>
                  <a:pt x="462" y="334"/>
                </a:lnTo>
                <a:lnTo>
                  <a:pt x="255" y="676"/>
                </a:lnTo>
                <a:lnTo>
                  <a:pt x="181" y="632"/>
                </a:lnTo>
                <a:close/>
                <a:moveTo>
                  <a:pt x="35" y="543"/>
                </a:moveTo>
                <a:lnTo>
                  <a:pt x="243" y="201"/>
                </a:lnTo>
                <a:lnTo>
                  <a:pt x="316" y="245"/>
                </a:lnTo>
                <a:lnTo>
                  <a:pt x="108" y="587"/>
                </a:lnTo>
                <a:lnTo>
                  <a:pt x="35" y="543"/>
                </a:lnTo>
                <a:close/>
                <a:moveTo>
                  <a:pt x="2" y="820"/>
                </a:moveTo>
                <a:lnTo>
                  <a:pt x="22" y="650"/>
                </a:lnTo>
                <a:lnTo>
                  <a:pt x="165" y="736"/>
                </a:lnTo>
                <a:lnTo>
                  <a:pt x="24" y="833"/>
                </a:lnTo>
                <a:cubicBezTo>
                  <a:pt x="9" y="844"/>
                  <a:pt x="0" y="838"/>
                  <a:pt x="2" y="820"/>
                </a:cubicBezTo>
                <a:close/>
                <a:moveTo>
                  <a:pt x="299" y="106"/>
                </a:moveTo>
                <a:lnTo>
                  <a:pt x="269" y="156"/>
                </a:lnTo>
                <a:lnTo>
                  <a:pt x="488" y="289"/>
                </a:lnTo>
                <a:lnTo>
                  <a:pt x="519" y="239"/>
                </a:lnTo>
                <a:lnTo>
                  <a:pt x="299" y="106"/>
                </a:lnTo>
                <a:close/>
                <a:moveTo>
                  <a:pt x="346" y="30"/>
                </a:moveTo>
                <a:cubicBezTo>
                  <a:pt x="360" y="7"/>
                  <a:pt x="390" y="0"/>
                  <a:pt x="412" y="14"/>
                </a:cubicBezTo>
                <a:lnTo>
                  <a:pt x="549" y="97"/>
                </a:lnTo>
                <a:cubicBezTo>
                  <a:pt x="572" y="110"/>
                  <a:pt x="579" y="140"/>
                  <a:pt x="566" y="163"/>
                </a:cubicBezTo>
                <a:lnTo>
                  <a:pt x="547" y="194"/>
                </a:lnTo>
                <a:lnTo>
                  <a:pt x="327" y="61"/>
                </a:lnTo>
                <a:lnTo>
                  <a:pt x="346" y="3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4" name="直接连接符 53"/>
          <p:cNvCxnSpPr/>
          <p:nvPr/>
        </p:nvCxnSpPr>
        <p:spPr bwMode="auto">
          <a:xfrm flipH="1">
            <a:off x="739200" y="616159"/>
            <a:ext cx="74233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圆角矩形 93"/>
          <p:cNvSpPr/>
          <p:nvPr/>
        </p:nvSpPr>
        <p:spPr>
          <a:xfrm>
            <a:off x="827584" y="2115264"/>
            <a:ext cx="7632848" cy="2375693"/>
          </a:xfrm>
          <a:prstGeom prst="roundRect">
            <a:avLst>
              <a:gd name="adj" fmla="val 9450"/>
            </a:avLst>
          </a:prstGeom>
          <a:solidFill>
            <a:schemeClr val="bg2">
              <a:lumMod val="20000"/>
              <a:lumOff val="80000"/>
            </a:schemeClr>
          </a:solidFill>
          <a:ln w="12700">
            <a:solidFill>
              <a:srgbClr val="7030A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98"/>
          <p:cNvSpPr/>
          <p:nvPr/>
        </p:nvSpPr>
        <p:spPr>
          <a:xfrm>
            <a:off x="6804248" y="1131590"/>
            <a:ext cx="11521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en-US" altLang="zh-CN" sz="2400" b="1" dirty="0" smtClean="0">
                <a:solidFill>
                  <a:srgbClr val="7030A0"/>
                </a:solidFill>
                <a:latin typeface="微软雅黑"/>
                <a:ea typeface="微软雅黑"/>
              </a:rPr>
              <a:t>Vision</a:t>
            </a:r>
            <a:endParaRPr lang="zh-CN" altLang="en-US" sz="2400" b="1" dirty="0">
              <a:solidFill>
                <a:srgbClr val="7030A0"/>
              </a:solidFill>
              <a:latin typeface="微软雅黑"/>
              <a:ea typeface="微软雅黑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99592" y="2427734"/>
            <a:ext cx="7488832" cy="10194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ar-SA" altLang="zh-CN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:</a:t>
            </a:r>
            <a:endParaRPr lang="ar-SA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l">
              <a:lnSpc>
                <a:spcPct val="130000"/>
              </a:lnSpc>
            </a:pPr>
            <a:r>
              <a:rPr lang="en-US" altLang="zh-CN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ea typeface="微软雅黑" pitchFamily="34" charset="-122"/>
                <a:cs typeface="Sakkal Majalla" panose="02000000000000000000" pitchFamily="2" charset="-78"/>
              </a:rPr>
              <a:t>To be the leading Apex institution in The Sudan</a:t>
            </a:r>
            <a:endParaRPr lang="ar-SA" altLang="zh-CN" sz="3200" b="1" dirty="0">
              <a:solidFill>
                <a:schemeClr val="tx1">
                  <a:lumMod val="75000"/>
                  <a:lumOff val="25000"/>
                </a:schemeClr>
              </a:solidFill>
              <a:latin typeface="Sakkal Majalla" panose="02000000000000000000" pitchFamily="2" charset="-78"/>
              <a:ea typeface="微软雅黑" pitchFamily="34" charset="-122"/>
              <a:cs typeface="Sakkal Majalla" panose="02000000000000000000" pitchFamily="2" charset="-78"/>
            </a:endParaRPr>
          </a:p>
          <a:p>
            <a:pPr algn="r" rtl="1">
              <a:lnSpc>
                <a:spcPct val="130000"/>
              </a:lnSpc>
            </a:pPr>
            <a:endParaRPr lang="ar-SA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9" y="699542"/>
            <a:ext cx="1584176" cy="763161"/>
          </a:xfrm>
          <a:prstGeom prst="rect">
            <a:avLst/>
          </a:prstGeom>
          <a:ln>
            <a:solidFill>
              <a:srgbClr val="3399FF"/>
            </a:solidFill>
          </a:ln>
          <a:effectLst>
            <a:glow rad="228600">
              <a:srgbClr val="7030A0">
                <a:alpha val="40000"/>
              </a:srgbClr>
            </a:glow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="" xmlns:p14="http://schemas.microsoft.com/office/powerpoint/2010/main" val="12271901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000" advClick="0" advTm="1000">
        <p14:vortex dir="r"/>
      </p:transition>
    </mc:Choice>
    <mc:Fallback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00"/>
                            </p:stCondLst>
                            <p:childTnLst>
                              <p:par>
                                <p:cTn id="1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8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24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5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6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7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9" grpId="0" animBg="1"/>
      <p:bldP spid="24" grpId="0"/>
      <p:bldP spid="25" grpId="0"/>
      <p:bldP spid="25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40"/>
          <p:cNvSpPr>
            <a:spLocks noEditPoints="1"/>
          </p:cNvSpPr>
          <p:nvPr/>
        </p:nvSpPr>
        <p:spPr bwMode="auto">
          <a:xfrm>
            <a:off x="415234" y="227694"/>
            <a:ext cx="198630" cy="392994"/>
          </a:xfrm>
          <a:custGeom>
            <a:avLst/>
            <a:gdLst>
              <a:gd name="T0" fmla="*/ 173 w 579"/>
              <a:gd name="T1" fmla="*/ 818 h 857"/>
              <a:gd name="T2" fmla="*/ 551 w 579"/>
              <a:gd name="T3" fmla="*/ 818 h 857"/>
              <a:gd name="T4" fmla="*/ 571 w 579"/>
              <a:gd name="T5" fmla="*/ 838 h 857"/>
              <a:gd name="T6" fmla="*/ 551 w 579"/>
              <a:gd name="T7" fmla="*/ 857 h 857"/>
              <a:gd name="T8" fmla="*/ 173 w 579"/>
              <a:gd name="T9" fmla="*/ 857 h 857"/>
              <a:gd name="T10" fmla="*/ 153 w 579"/>
              <a:gd name="T11" fmla="*/ 838 h 857"/>
              <a:gd name="T12" fmla="*/ 173 w 579"/>
              <a:gd name="T13" fmla="*/ 818 h 857"/>
              <a:gd name="T14" fmla="*/ 181 w 579"/>
              <a:gd name="T15" fmla="*/ 632 h 857"/>
              <a:gd name="T16" fmla="*/ 389 w 579"/>
              <a:gd name="T17" fmla="*/ 290 h 857"/>
              <a:gd name="T18" fmla="*/ 462 w 579"/>
              <a:gd name="T19" fmla="*/ 334 h 857"/>
              <a:gd name="T20" fmla="*/ 255 w 579"/>
              <a:gd name="T21" fmla="*/ 676 h 857"/>
              <a:gd name="T22" fmla="*/ 181 w 579"/>
              <a:gd name="T23" fmla="*/ 632 h 857"/>
              <a:gd name="T24" fmla="*/ 35 w 579"/>
              <a:gd name="T25" fmla="*/ 543 h 857"/>
              <a:gd name="T26" fmla="*/ 243 w 579"/>
              <a:gd name="T27" fmla="*/ 201 h 857"/>
              <a:gd name="T28" fmla="*/ 316 w 579"/>
              <a:gd name="T29" fmla="*/ 245 h 857"/>
              <a:gd name="T30" fmla="*/ 108 w 579"/>
              <a:gd name="T31" fmla="*/ 587 h 857"/>
              <a:gd name="T32" fmla="*/ 35 w 579"/>
              <a:gd name="T33" fmla="*/ 543 h 857"/>
              <a:gd name="T34" fmla="*/ 2 w 579"/>
              <a:gd name="T35" fmla="*/ 820 h 857"/>
              <a:gd name="T36" fmla="*/ 22 w 579"/>
              <a:gd name="T37" fmla="*/ 650 h 857"/>
              <a:gd name="T38" fmla="*/ 165 w 579"/>
              <a:gd name="T39" fmla="*/ 736 h 857"/>
              <a:gd name="T40" fmla="*/ 24 w 579"/>
              <a:gd name="T41" fmla="*/ 833 h 857"/>
              <a:gd name="T42" fmla="*/ 2 w 579"/>
              <a:gd name="T43" fmla="*/ 820 h 857"/>
              <a:gd name="T44" fmla="*/ 299 w 579"/>
              <a:gd name="T45" fmla="*/ 106 h 857"/>
              <a:gd name="T46" fmla="*/ 269 w 579"/>
              <a:gd name="T47" fmla="*/ 156 h 857"/>
              <a:gd name="T48" fmla="*/ 488 w 579"/>
              <a:gd name="T49" fmla="*/ 289 h 857"/>
              <a:gd name="T50" fmla="*/ 519 w 579"/>
              <a:gd name="T51" fmla="*/ 239 h 857"/>
              <a:gd name="T52" fmla="*/ 299 w 579"/>
              <a:gd name="T53" fmla="*/ 106 h 857"/>
              <a:gd name="T54" fmla="*/ 346 w 579"/>
              <a:gd name="T55" fmla="*/ 30 h 857"/>
              <a:gd name="T56" fmla="*/ 412 w 579"/>
              <a:gd name="T57" fmla="*/ 14 h 857"/>
              <a:gd name="T58" fmla="*/ 549 w 579"/>
              <a:gd name="T59" fmla="*/ 97 h 857"/>
              <a:gd name="T60" fmla="*/ 566 w 579"/>
              <a:gd name="T61" fmla="*/ 163 h 857"/>
              <a:gd name="T62" fmla="*/ 547 w 579"/>
              <a:gd name="T63" fmla="*/ 194 h 857"/>
              <a:gd name="T64" fmla="*/ 327 w 579"/>
              <a:gd name="T65" fmla="*/ 61 h 857"/>
              <a:gd name="T66" fmla="*/ 346 w 579"/>
              <a:gd name="T67" fmla="*/ 30 h 8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79" h="857">
                <a:moveTo>
                  <a:pt x="173" y="818"/>
                </a:moveTo>
                <a:lnTo>
                  <a:pt x="551" y="818"/>
                </a:lnTo>
                <a:cubicBezTo>
                  <a:pt x="562" y="818"/>
                  <a:pt x="571" y="827"/>
                  <a:pt x="571" y="838"/>
                </a:cubicBezTo>
                <a:cubicBezTo>
                  <a:pt x="571" y="849"/>
                  <a:pt x="562" y="857"/>
                  <a:pt x="551" y="857"/>
                </a:cubicBezTo>
                <a:lnTo>
                  <a:pt x="173" y="857"/>
                </a:lnTo>
                <a:cubicBezTo>
                  <a:pt x="162" y="857"/>
                  <a:pt x="153" y="849"/>
                  <a:pt x="153" y="838"/>
                </a:cubicBezTo>
                <a:cubicBezTo>
                  <a:pt x="153" y="827"/>
                  <a:pt x="162" y="818"/>
                  <a:pt x="173" y="818"/>
                </a:cubicBezTo>
                <a:close/>
                <a:moveTo>
                  <a:pt x="181" y="632"/>
                </a:moveTo>
                <a:lnTo>
                  <a:pt x="389" y="290"/>
                </a:lnTo>
                <a:lnTo>
                  <a:pt x="462" y="334"/>
                </a:lnTo>
                <a:lnTo>
                  <a:pt x="255" y="676"/>
                </a:lnTo>
                <a:lnTo>
                  <a:pt x="181" y="632"/>
                </a:lnTo>
                <a:close/>
                <a:moveTo>
                  <a:pt x="35" y="543"/>
                </a:moveTo>
                <a:lnTo>
                  <a:pt x="243" y="201"/>
                </a:lnTo>
                <a:lnTo>
                  <a:pt x="316" y="245"/>
                </a:lnTo>
                <a:lnTo>
                  <a:pt x="108" y="587"/>
                </a:lnTo>
                <a:lnTo>
                  <a:pt x="35" y="543"/>
                </a:lnTo>
                <a:close/>
                <a:moveTo>
                  <a:pt x="2" y="820"/>
                </a:moveTo>
                <a:lnTo>
                  <a:pt x="22" y="650"/>
                </a:lnTo>
                <a:lnTo>
                  <a:pt x="165" y="736"/>
                </a:lnTo>
                <a:lnTo>
                  <a:pt x="24" y="833"/>
                </a:lnTo>
                <a:cubicBezTo>
                  <a:pt x="9" y="844"/>
                  <a:pt x="0" y="838"/>
                  <a:pt x="2" y="820"/>
                </a:cubicBezTo>
                <a:close/>
                <a:moveTo>
                  <a:pt x="299" y="106"/>
                </a:moveTo>
                <a:lnTo>
                  <a:pt x="269" y="156"/>
                </a:lnTo>
                <a:lnTo>
                  <a:pt x="488" y="289"/>
                </a:lnTo>
                <a:lnTo>
                  <a:pt x="519" y="239"/>
                </a:lnTo>
                <a:lnTo>
                  <a:pt x="299" y="106"/>
                </a:lnTo>
                <a:close/>
                <a:moveTo>
                  <a:pt x="346" y="30"/>
                </a:moveTo>
                <a:cubicBezTo>
                  <a:pt x="360" y="7"/>
                  <a:pt x="390" y="0"/>
                  <a:pt x="412" y="14"/>
                </a:cubicBezTo>
                <a:lnTo>
                  <a:pt x="549" y="97"/>
                </a:lnTo>
                <a:cubicBezTo>
                  <a:pt x="572" y="110"/>
                  <a:pt x="579" y="140"/>
                  <a:pt x="566" y="163"/>
                </a:cubicBezTo>
                <a:lnTo>
                  <a:pt x="547" y="194"/>
                </a:lnTo>
                <a:lnTo>
                  <a:pt x="327" y="61"/>
                </a:lnTo>
                <a:lnTo>
                  <a:pt x="346" y="3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4" name="直接连接符 53"/>
          <p:cNvCxnSpPr/>
          <p:nvPr/>
        </p:nvCxnSpPr>
        <p:spPr bwMode="auto">
          <a:xfrm flipH="1">
            <a:off x="739200" y="616159"/>
            <a:ext cx="74233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圆角矩形 93"/>
          <p:cNvSpPr/>
          <p:nvPr/>
        </p:nvSpPr>
        <p:spPr>
          <a:xfrm>
            <a:off x="827584" y="1714494"/>
            <a:ext cx="7632848" cy="2776463"/>
          </a:xfrm>
          <a:prstGeom prst="roundRect">
            <a:avLst>
              <a:gd name="adj" fmla="val 9450"/>
            </a:avLst>
          </a:prstGeom>
          <a:solidFill>
            <a:schemeClr val="bg2">
              <a:lumMod val="20000"/>
              <a:lumOff val="80000"/>
            </a:schemeClr>
          </a:solidFill>
          <a:ln w="12700">
            <a:solidFill>
              <a:srgbClr val="7030A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98"/>
          <p:cNvSpPr/>
          <p:nvPr/>
        </p:nvSpPr>
        <p:spPr>
          <a:xfrm>
            <a:off x="6286512" y="928676"/>
            <a:ext cx="16698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7030A0"/>
                </a:solidFill>
                <a:latin typeface="微软雅黑"/>
                <a:ea typeface="微软雅黑"/>
              </a:rPr>
              <a:t>Mission</a:t>
            </a:r>
            <a:endParaRPr lang="zh-CN" altLang="en-US" sz="2400" b="1" dirty="0">
              <a:solidFill>
                <a:srgbClr val="7030A0"/>
              </a:solidFill>
              <a:latin typeface="微软雅黑"/>
              <a:ea typeface="微软雅黑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99592" y="2427734"/>
            <a:ext cx="7488832" cy="14048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Sakkal Majalla" panose="02000000000000000000" pitchFamily="2" charset="-78"/>
              </a:rPr>
              <a:t>Enhancing the capacities of MFIs through providing technical and financial support to achieve their sustainability using  effective and efficient operations </a:t>
            </a:r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Sakkal Majalla" panose="02000000000000000000" pitchFamily="2" charset="-78"/>
              </a:rPr>
              <a:t>in order to</a:t>
            </a:r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Sakkal Majalla" panose="02000000000000000000" pitchFamily="2" charset="-78"/>
              </a:rPr>
              <a:t> </a:t>
            </a:r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Sakkal Majalla" panose="02000000000000000000" pitchFamily="2" charset="-78"/>
              </a:rPr>
              <a:t>include economically active poor in the formal economic cycle.</a:t>
            </a:r>
            <a:endParaRPr lang="ar-SA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9" y="699542"/>
            <a:ext cx="1584176" cy="763161"/>
          </a:xfrm>
          <a:prstGeom prst="rect">
            <a:avLst/>
          </a:prstGeom>
          <a:ln>
            <a:solidFill>
              <a:srgbClr val="3399FF"/>
            </a:solidFill>
          </a:ln>
          <a:effectLst>
            <a:glow rad="228600">
              <a:srgbClr val="7030A0">
                <a:alpha val="40000"/>
              </a:srgbClr>
            </a:glow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="" xmlns:p14="http://schemas.microsoft.com/office/powerpoint/2010/main" val="360284398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000" advClick="0" advTm="1000">
        <p14:vortex dir="r"/>
      </p:transition>
    </mc:Choice>
    <mc:Fallback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00"/>
                            </p:stCondLst>
                            <p:childTnLst>
                              <p:par>
                                <p:cTn id="1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8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24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5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6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7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9" grpId="0" animBg="1"/>
      <p:bldP spid="24" grpId="0"/>
      <p:bldP spid="25" grpId="0"/>
      <p:bldP spid="25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40"/>
          <p:cNvSpPr>
            <a:spLocks noEditPoints="1"/>
          </p:cNvSpPr>
          <p:nvPr/>
        </p:nvSpPr>
        <p:spPr bwMode="auto">
          <a:xfrm>
            <a:off x="415234" y="227694"/>
            <a:ext cx="198630" cy="392994"/>
          </a:xfrm>
          <a:custGeom>
            <a:avLst/>
            <a:gdLst>
              <a:gd name="T0" fmla="*/ 173 w 579"/>
              <a:gd name="T1" fmla="*/ 818 h 857"/>
              <a:gd name="T2" fmla="*/ 551 w 579"/>
              <a:gd name="T3" fmla="*/ 818 h 857"/>
              <a:gd name="T4" fmla="*/ 571 w 579"/>
              <a:gd name="T5" fmla="*/ 838 h 857"/>
              <a:gd name="T6" fmla="*/ 551 w 579"/>
              <a:gd name="T7" fmla="*/ 857 h 857"/>
              <a:gd name="T8" fmla="*/ 173 w 579"/>
              <a:gd name="T9" fmla="*/ 857 h 857"/>
              <a:gd name="T10" fmla="*/ 153 w 579"/>
              <a:gd name="T11" fmla="*/ 838 h 857"/>
              <a:gd name="T12" fmla="*/ 173 w 579"/>
              <a:gd name="T13" fmla="*/ 818 h 857"/>
              <a:gd name="T14" fmla="*/ 181 w 579"/>
              <a:gd name="T15" fmla="*/ 632 h 857"/>
              <a:gd name="T16" fmla="*/ 389 w 579"/>
              <a:gd name="T17" fmla="*/ 290 h 857"/>
              <a:gd name="T18" fmla="*/ 462 w 579"/>
              <a:gd name="T19" fmla="*/ 334 h 857"/>
              <a:gd name="T20" fmla="*/ 255 w 579"/>
              <a:gd name="T21" fmla="*/ 676 h 857"/>
              <a:gd name="T22" fmla="*/ 181 w 579"/>
              <a:gd name="T23" fmla="*/ 632 h 857"/>
              <a:gd name="T24" fmla="*/ 35 w 579"/>
              <a:gd name="T25" fmla="*/ 543 h 857"/>
              <a:gd name="T26" fmla="*/ 243 w 579"/>
              <a:gd name="T27" fmla="*/ 201 h 857"/>
              <a:gd name="T28" fmla="*/ 316 w 579"/>
              <a:gd name="T29" fmla="*/ 245 h 857"/>
              <a:gd name="T30" fmla="*/ 108 w 579"/>
              <a:gd name="T31" fmla="*/ 587 h 857"/>
              <a:gd name="T32" fmla="*/ 35 w 579"/>
              <a:gd name="T33" fmla="*/ 543 h 857"/>
              <a:gd name="T34" fmla="*/ 2 w 579"/>
              <a:gd name="T35" fmla="*/ 820 h 857"/>
              <a:gd name="T36" fmla="*/ 22 w 579"/>
              <a:gd name="T37" fmla="*/ 650 h 857"/>
              <a:gd name="T38" fmla="*/ 165 w 579"/>
              <a:gd name="T39" fmla="*/ 736 h 857"/>
              <a:gd name="T40" fmla="*/ 24 w 579"/>
              <a:gd name="T41" fmla="*/ 833 h 857"/>
              <a:gd name="T42" fmla="*/ 2 w 579"/>
              <a:gd name="T43" fmla="*/ 820 h 857"/>
              <a:gd name="T44" fmla="*/ 299 w 579"/>
              <a:gd name="T45" fmla="*/ 106 h 857"/>
              <a:gd name="T46" fmla="*/ 269 w 579"/>
              <a:gd name="T47" fmla="*/ 156 h 857"/>
              <a:gd name="T48" fmla="*/ 488 w 579"/>
              <a:gd name="T49" fmla="*/ 289 h 857"/>
              <a:gd name="T50" fmla="*/ 519 w 579"/>
              <a:gd name="T51" fmla="*/ 239 h 857"/>
              <a:gd name="T52" fmla="*/ 299 w 579"/>
              <a:gd name="T53" fmla="*/ 106 h 857"/>
              <a:gd name="T54" fmla="*/ 346 w 579"/>
              <a:gd name="T55" fmla="*/ 30 h 857"/>
              <a:gd name="T56" fmla="*/ 412 w 579"/>
              <a:gd name="T57" fmla="*/ 14 h 857"/>
              <a:gd name="T58" fmla="*/ 549 w 579"/>
              <a:gd name="T59" fmla="*/ 97 h 857"/>
              <a:gd name="T60" fmla="*/ 566 w 579"/>
              <a:gd name="T61" fmla="*/ 163 h 857"/>
              <a:gd name="T62" fmla="*/ 547 w 579"/>
              <a:gd name="T63" fmla="*/ 194 h 857"/>
              <a:gd name="T64" fmla="*/ 327 w 579"/>
              <a:gd name="T65" fmla="*/ 61 h 857"/>
              <a:gd name="T66" fmla="*/ 346 w 579"/>
              <a:gd name="T67" fmla="*/ 30 h 8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79" h="857">
                <a:moveTo>
                  <a:pt x="173" y="818"/>
                </a:moveTo>
                <a:lnTo>
                  <a:pt x="551" y="818"/>
                </a:lnTo>
                <a:cubicBezTo>
                  <a:pt x="562" y="818"/>
                  <a:pt x="571" y="827"/>
                  <a:pt x="571" y="838"/>
                </a:cubicBezTo>
                <a:cubicBezTo>
                  <a:pt x="571" y="849"/>
                  <a:pt x="562" y="857"/>
                  <a:pt x="551" y="857"/>
                </a:cubicBezTo>
                <a:lnTo>
                  <a:pt x="173" y="857"/>
                </a:lnTo>
                <a:cubicBezTo>
                  <a:pt x="162" y="857"/>
                  <a:pt x="153" y="849"/>
                  <a:pt x="153" y="838"/>
                </a:cubicBezTo>
                <a:cubicBezTo>
                  <a:pt x="153" y="827"/>
                  <a:pt x="162" y="818"/>
                  <a:pt x="173" y="818"/>
                </a:cubicBezTo>
                <a:close/>
                <a:moveTo>
                  <a:pt x="181" y="632"/>
                </a:moveTo>
                <a:lnTo>
                  <a:pt x="389" y="290"/>
                </a:lnTo>
                <a:lnTo>
                  <a:pt x="462" y="334"/>
                </a:lnTo>
                <a:lnTo>
                  <a:pt x="255" y="676"/>
                </a:lnTo>
                <a:lnTo>
                  <a:pt x="181" y="632"/>
                </a:lnTo>
                <a:close/>
                <a:moveTo>
                  <a:pt x="35" y="543"/>
                </a:moveTo>
                <a:lnTo>
                  <a:pt x="243" y="201"/>
                </a:lnTo>
                <a:lnTo>
                  <a:pt x="316" y="245"/>
                </a:lnTo>
                <a:lnTo>
                  <a:pt x="108" y="587"/>
                </a:lnTo>
                <a:lnTo>
                  <a:pt x="35" y="543"/>
                </a:lnTo>
                <a:close/>
                <a:moveTo>
                  <a:pt x="2" y="820"/>
                </a:moveTo>
                <a:lnTo>
                  <a:pt x="22" y="650"/>
                </a:lnTo>
                <a:lnTo>
                  <a:pt x="165" y="736"/>
                </a:lnTo>
                <a:lnTo>
                  <a:pt x="24" y="833"/>
                </a:lnTo>
                <a:cubicBezTo>
                  <a:pt x="9" y="844"/>
                  <a:pt x="0" y="838"/>
                  <a:pt x="2" y="820"/>
                </a:cubicBezTo>
                <a:close/>
                <a:moveTo>
                  <a:pt x="299" y="106"/>
                </a:moveTo>
                <a:lnTo>
                  <a:pt x="269" y="156"/>
                </a:lnTo>
                <a:lnTo>
                  <a:pt x="488" y="289"/>
                </a:lnTo>
                <a:lnTo>
                  <a:pt x="519" y="239"/>
                </a:lnTo>
                <a:lnTo>
                  <a:pt x="299" y="106"/>
                </a:lnTo>
                <a:close/>
                <a:moveTo>
                  <a:pt x="346" y="30"/>
                </a:moveTo>
                <a:cubicBezTo>
                  <a:pt x="360" y="7"/>
                  <a:pt x="390" y="0"/>
                  <a:pt x="412" y="14"/>
                </a:cubicBezTo>
                <a:lnTo>
                  <a:pt x="549" y="97"/>
                </a:lnTo>
                <a:cubicBezTo>
                  <a:pt x="572" y="110"/>
                  <a:pt x="579" y="140"/>
                  <a:pt x="566" y="163"/>
                </a:cubicBezTo>
                <a:lnTo>
                  <a:pt x="547" y="194"/>
                </a:lnTo>
                <a:lnTo>
                  <a:pt x="327" y="61"/>
                </a:lnTo>
                <a:lnTo>
                  <a:pt x="346" y="3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4" name="直接连接符 53"/>
          <p:cNvCxnSpPr/>
          <p:nvPr/>
        </p:nvCxnSpPr>
        <p:spPr bwMode="auto">
          <a:xfrm flipH="1">
            <a:off x="739200" y="616159"/>
            <a:ext cx="74233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TextBox 4"/>
          <p:cNvSpPr txBox="1"/>
          <p:nvPr/>
        </p:nvSpPr>
        <p:spPr>
          <a:xfrm>
            <a:off x="827584" y="3570864"/>
            <a:ext cx="1409353" cy="16273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en-US" altLang="zh-CN" sz="1800" b="1" dirty="0" smtClean="0">
                <a:solidFill>
                  <a:srgbClr val="0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Wholesale Finance Through Restricted Mudharaba</a:t>
            </a:r>
            <a:endParaRPr lang="en-US" altLang="zh-CN" sz="1800" b="1" dirty="0">
              <a:solidFill>
                <a:srgbClr val="0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燕尾形箭头 13"/>
          <p:cNvSpPr/>
          <p:nvPr/>
        </p:nvSpPr>
        <p:spPr>
          <a:xfrm>
            <a:off x="467544" y="2567561"/>
            <a:ext cx="8208912" cy="228600"/>
          </a:xfrm>
          <a:prstGeom prst="notchedRightArrow">
            <a:avLst/>
          </a:prstGeom>
          <a:solidFill>
            <a:srgbClr val="0077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anchor="ctr"/>
          <a:lstStyle/>
          <a:p>
            <a:pPr algn="ctr" defTabSz="91433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89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7" name="组合 14"/>
          <p:cNvGrpSpPr/>
          <p:nvPr/>
        </p:nvGrpSpPr>
        <p:grpSpPr>
          <a:xfrm>
            <a:off x="843904" y="1989667"/>
            <a:ext cx="1330631" cy="1330631"/>
            <a:chOff x="1278794" y="3334906"/>
            <a:chExt cx="914014" cy="914014"/>
          </a:xfrm>
        </p:grpSpPr>
        <p:grpSp>
          <p:nvGrpSpPr>
            <p:cNvPr id="8" name="组合 15"/>
            <p:cNvGrpSpPr/>
            <p:nvPr/>
          </p:nvGrpSpPr>
          <p:grpSpPr>
            <a:xfrm>
              <a:off x="1278794" y="3334906"/>
              <a:ext cx="914014" cy="91401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0" name="同心圆 1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椭圆 18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</p:grpSp>
        <p:sp>
          <p:nvSpPr>
            <p:cNvPr id="9" name="TextBox 8"/>
            <p:cNvSpPr txBox="1"/>
            <p:nvPr/>
          </p:nvSpPr>
          <p:spPr>
            <a:xfrm>
              <a:off x="1634515" y="3742514"/>
              <a:ext cx="208329" cy="221983"/>
            </a:xfrm>
            <a:prstGeom prst="rect">
              <a:avLst/>
            </a:prstGeom>
            <a:solidFill>
              <a:srgbClr val="0099FF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500" b="1" dirty="0" smtClean="0">
                  <a:latin typeface="微软雅黑" pitchFamily="34" charset="-122"/>
                  <a:ea typeface="微软雅黑" pitchFamily="34" charset="-122"/>
                </a:rPr>
                <a:t>1</a:t>
              </a:r>
              <a:endParaRPr lang="zh-CN" altLang="en-US" sz="1500" b="1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2" name="椭圆 34"/>
          <p:cNvSpPr/>
          <p:nvPr/>
        </p:nvSpPr>
        <p:spPr>
          <a:xfrm>
            <a:off x="824277" y="1631457"/>
            <a:ext cx="645364" cy="645364"/>
          </a:xfrm>
          <a:prstGeom prst="ellipse">
            <a:avLst/>
          </a:prstGeom>
          <a:solidFill>
            <a:srgbClr val="0077C8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 dirty="0"/>
          </a:p>
        </p:txBody>
      </p:sp>
      <p:sp>
        <p:nvSpPr>
          <p:cNvPr id="13" name="Freeform 34"/>
          <p:cNvSpPr>
            <a:spLocks noEditPoints="1"/>
          </p:cNvSpPr>
          <p:nvPr/>
        </p:nvSpPr>
        <p:spPr bwMode="auto">
          <a:xfrm>
            <a:off x="1000830" y="1782348"/>
            <a:ext cx="334257" cy="343054"/>
          </a:xfrm>
          <a:custGeom>
            <a:avLst/>
            <a:gdLst>
              <a:gd name="T0" fmla="*/ 261 w 447"/>
              <a:gd name="T1" fmla="*/ 25 h 460"/>
              <a:gd name="T2" fmla="*/ 286 w 447"/>
              <a:gd name="T3" fmla="*/ 99 h 460"/>
              <a:gd name="T4" fmla="*/ 310 w 447"/>
              <a:gd name="T5" fmla="*/ 25 h 460"/>
              <a:gd name="T6" fmla="*/ 124 w 447"/>
              <a:gd name="T7" fmla="*/ 3 h 460"/>
              <a:gd name="T8" fmla="*/ 100 w 447"/>
              <a:gd name="T9" fmla="*/ 28 h 460"/>
              <a:gd name="T10" fmla="*/ 125 w 447"/>
              <a:gd name="T11" fmla="*/ 103 h 460"/>
              <a:gd name="T12" fmla="*/ 149 w 447"/>
              <a:gd name="T13" fmla="*/ 28 h 460"/>
              <a:gd name="T14" fmla="*/ 31 w 447"/>
              <a:gd name="T15" fmla="*/ 70 h 460"/>
              <a:gd name="T16" fmla="*/ 7 w 447"/>
              <a:gd name="T17" fmla="*/ 82 h 460"/>
              <a:gd name="T18" fmla="*/ 0 w 447"/>
              <a:gd name="T19" fmla="*/ 401 h 460"/>
              <a:gd name="T20" fmla="*/ 31 w 447"/>
              <a:gd name="T21" fmla="*/ 436 h 460"/>
              <a:gd name="T22" fmla="*/ 237 w 447"/>
              <a:gd name="T23" fmla="*/ 397 h 460"/>
              <a:gd name="T24" fmla="*/ 153 w 447"/>
              <a:gd name="T25" fmla="*/ 302 h 460"/>
              <a:gd name="T26" fmla="*/ 241 w 447"/>
              <a:gd name="T27" fmla="*/ 314 h 460"/>
              <a:gd name="T28" fmla="*/ 265 w 447"/>
              <a:gd name="T29" fmla="*/ 278 h 460"/>
              <a:gd name="T30" fmla="*/ 359 w 447"/>
              <a:gd name="T31" fmla="*/ 174 h 460"/>
              <a:gd name="T32" fmla="*/ 399 w 447"/>
              <a:gd name="T33" fmla="*/ 267 h 460"/>
              <a:gd name="T34" fmla="*/ 392 w 447"/>
              <a:gd name="T35" fmla="*/ 82 h 460"/>
              <a:gd name="T36" fmla="*/ 325 w 447"/>
              <a:gd name="T37" fmla="*/ 70 h 460"/>
              <a:gd name="T38" fmla="*/ 313 w 447"/>
              <a:gd name="T39" fmla="*/ 108 h 460"/>
              <a:gd name="T40" fmla="*/ 256 w 447"/>
              <a:gd name="T41" fmla="*/ 108 h 460"/>
              <a:gd name="T42" fmla="*/ 245 w 447"/>
              <a:gd name="T43" fmla="*/ 70 h 460"/>
              <a:gd name="T44" fmla="*/ 165 w 447"/>
              <a:gd name="T45" fmla="*/ 91 h 460"/>
              <a:gd name="T46" fmla="*/ 125 w 447"/>
              <a:gd name="T47" fmla="*/ 115 h 460"/>
              <a:gd name="T48" fmla="*/ 85 w 447"/>
              <a:gd name="T49" fmla="*/ 91 h 460"/>
              <a:gd name="T50" fmla="*/ 31 w 447"/>
              <a:gd name="T51" fmla="*/ 70 h 460"/>
              <a:gd name="T52" fmla="*/ 40 w 447"/>
              <a:gd name="T53" fmla="*/ 174 h 460"/>
              <a:gd name="T54" fmla="*/ 129 w 447"/>
              <a:gd name="T55" fmla="*/ 278 h 460"/>
              <a:gd name="T56" fmla="*/ 40 w 447"/>
              <a:gd name="T57" fmla="*/ 174 h 460"/>
              <a:gd name="T58" fmla="*/ 153 w 447"/>
              <a:gd name="T59" fmla="*/ 174 h 460"/>
              <a:gd name="T60" fmla="*/ 241 w 447"/>
              <a:gd name="T61" fmla="*/ 278 h 460"/>
              <a:gd name="T62" fmla="*/ 153 w 447"/>
              <a:gd name="T63" fmla="*/ 174 h 460"/>
              <a:gd name="T64" fmla="*/ 352 w 447"/>
              <a:gd name="T65" fmla="*/ 281 h 460"/>
              <a:gd name="T66" fmla="*/ 357 w 447"/>
              <a:gd name="T67" fmla="*/ 460 h 460"/>
              <a:gd name="T68" fmla="*/ 357 w 447"/>
              <a:gd name="T69" fmla="*/ 281 h 460"/>
              <a:gd name="T70" fmla="*/ 40 w 447"/>
              <a:gd name="T71" fmla="*/ 302 h 460"/>
              <a:gd name="T72" fmla="*/ 129 w 447"/>
              <a:gd name="T73" fmla="*/ 302 h 460"/>
              <a:gd name="T74" fmla="*/ 40 w 447"/>
              <a:gd name="T75" fmla="*/ 397 h 460"/>
              <a:gd name="T76" fmla="*/ 319 w 447"/>
              <a:gd name="T77" fmla="*/ 316 h 460"/>
              <a:gd name="T78" fmla="*/ 414 w 447"/>
              <a:gd name="T79" fmla="*/ 316 h 460"/>
              <a:gd name="T80" fmla="*/ 364 w 447"/>
              <a:gd name="T81" fmla="*/ 432 h 460"/>
              <a:gd name="T82" fmla="*/ 371 w 447"/>
              <a:gd name="T83" fmla="*/ 345 h 460"/>
              <a:gd name="T84" fmla="*/ 352 w 447"/>
              <a:gd name="T85" fmla="*/ 345 h 460"/>
              <a:gd name="T86" fmla="*/ 316 w 447"/>
              <a:gd name="T87" fmla="*/ 346 h 4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47" h="460">
                <a:moveTo>
                  <a:pt x="285" y="0"/>
                </a:moveTo>
                <a:cubicBezTo>
                  <a:pt x="272" y="0"/>
                  <a:pt x="261" y="12"/>
                  <a:pt x="261" y="25"/>
                </a:cubicBezTo>
                <a:lnTo>
                  <a:pt x="261" y="75"/>
                </a:lnTo>
                <a:cubicBezTo>
                  <a:pt x="261" y="88"/>
                  <a:pt x="273" y="99"/>
                  <a:pt x="286" y="99"/>
                </a:cubicBezTo>
                <a:cubicBezTo>
                  <a:pt x="298" y="99"/>
                  <a:pt x="310" y="88"/>
                  <a:pt x="310" y="75"/>
                </a:cubicBezTo>
                <a:lnTo>
                  <a:pt x="310" y="25"/>
                </a:lnTo>
                <a:cubicBezTo>
                  <a:pt x="310" y="12"/>
                  <a:pt x="298" y="0"/>
                  <a:pt x="285" y="0"/>
                </a:cubicBezTo>
                <a:close/>
                <a:moveTo>
                  <a:pt x="124" y="3"/>
                </a:moveTo>
                <a:lnTo>
                  <a:pt x="124" y="3"/>
                </a:lnTo>
                <a:cubicBezTo>
                  <a:pt x="111" y="3"/>
                  <a:pt x="100" y="15"/>
                  <a:pt x="100" y="28"/>
                </a:cubicBezTo>
                <a:lnTo>
                  <a:pt x="100" y="78"/>
                </a:lnTo>
                <a:cubicBezTo>
                  <a:pt x="100" y="91"/>
                  <a:pt x="112" y="103"/>
                  <a:pt x="125" y="103"/>
                </a:cubicBezTo>
                <a:cubicBezTo>
                  <a:pt x="138" y="103"/>
                  <a:pt x="149" y="91"/>
                  <a:pt x="149" y="78"/>
                </a:cubicBezTo>
                <a:lnTo>
                  <a:pt x="149" y="28"/>
                </a:lnTo>
                <a:cubicBezTo>
                  <a:pt x="150" y="15"/>
                  <a:pt x="138" y="3"/>
                  <a:pt x="124" y="3"/>
                </a:cubicBezTo>
                <a:close/>
                <a:moveTo>
                  <a:pt x="31" y="70"/>
                </a:moveTo>
                <a:lnTo>
                  <a:pt x="31" y="70"/>
                </a:lnTo>
                <a:cubicBezTo>
                  <a:pt x="21" y="70"/>
                  <a:pt x="13" y="75"/>
                  <a:pt x="7" y="82"/>
                </a:cubicBezTo>
                <a:cubicBezTo>
                  <a:pt x="2" y="89"/>
                  <a:pt x="0" y="97"/>
                  <a:pt x="0" y="105"/>
                </a:cubicBezTo>
                <a:lnTo>
                  <a:pt x="0" y="401"/>
                </a:lnTo>
                <a:cubicBezTo>
                  <a:pt x="0" y="410"/>
                  <a:pt x="2" y="418"/>
                  <a:pt x="7" y="424"/>
                </a:cubicBezTo>
                <a:cubicBezTo>
                  <a:pt x="13" y="431"/>
                  <a:pt x="21" y="436"/>
                  <a:pt x="31" y="436"/>
                </a:cubicBezTo>
                <a:lnTo>
                  <a:pt x="262" y="436"/>
                </a:lnTo>
                <a:cubicBezTo>
                  <a:pt x="251" y="425"/>
                  <a:pt x="243" y="412"/>
                  <a:pt x="237" y="397"/>
                </a:cubicBezTo>
                <a:lnTo>
                  <a:pt x="153" y="397"/>
                </a:lnTo>
                <a:lnTo>
                  <a:pt x="153" y="302"/>
                </a:lnTo>
                <a:lnTo>
                  <a:pt x="241" y="302"/>
                </a:lnTo>
                <a:lnTo>
                  <a:pt x="241" y="314"/>
                </a:lnTo>
                <a:cubicBezTo>
                  <a:pt x="247" y="301"/>
                  <a:pt x="256" y="288"/>
                  <a:pt x="267" y="278"/>
                </a:cubicBezTo>
                <a:lnTo>
                  <a:pt x="265" y="278"/>
                </a:lnTo>
                <a:lnTo>
                  <a:pt x="265" y="174"/>
                </a:lnTo>
                <a:lnTo>
                  <a:pt x="359" y="174"/>
                </a:lnTo>
                <a:lnTo>
                  <a:pt x="359" y="251"/>
                </a:lnTo>
                <a:cubicBezTo>
                  <a:pt x="374" y="254"/>
                  <a:pt x="387" y="259"/>
                  <a:pt x="399" y="267"/>
                </a:cubicBezTo>
                <a:lnTo>
                  <a:pt x="399" y="105"/>
                </a:lnTo>
                <a:cubicBezTo>
                  <a:pt x="399" y="97"/>
                  <a:pt x="397" y="89"/>
                  <a:pt x="392" y="82"/>
                </a:cubicBezTo>
                <a:cubicBezTo>
                  <a:pt x="386" y="75"/>
                  <a:pt x="377" y="70"/>
                  <a:pt x="367" y="70"/>
                </a:cubicBezTo>
                <a:lnTo>
                  <a:pt x="325" y="70"/>
                </a:lnTo>
                <a:lnTo>
                  <a:pt x="325" y="91"/>
                </a:lnTo>
                <a:cubicBezTo>
                  <a:pt x="325" y="97"/>
                  <a:pt x="321" y="103"/>
                  <a:pt x="313" y="108"/>
                </a:cubicBezTo>
                <a:cubicBezTo>
                  <a:pt x="306" y="112"/>
                  <a:pt x="295" y="115"/>
                  <a:pt x="285" y="115"/>
                </a:cubicBezTo>
                <a:cubicBezTo>
                  <a:pt x="274" y="115"/>
                  <a:pt x="264" y="112"/>
                  <a:pt x="256" y="108"/>
                </a:cubicBezTo>
                <a:cubicBezTo>
                  <a:pt x="249" y="103"/>
                  <a:pt x="245" y="97"/>
                  <a:pt x="245" y="91"/>
                </a:cubicBezTo>
                <a:lnTo>
                  <a:pt x="245" y="70"/>
                </a:lnTo>
                <a:lnTo>
                  <a:pt x="165" y="70"/>
                </a:lnTo>
                <a:lnTo>
                  <a:pt x="165" y="91"/>
                </a:lnTo>
                <a:cubicBezTo>
                  <a:pt x="165" y="97"/>
                  <a:pt x="161" y="103"/>
                  <a:pt x="153" y="108"/>
                </a:cubicBezTo>
                <a:cubicBezTo>
                  <a:pt x="146" y="112"/>
                  <a:pt x="135" y="115"/>
                  <a:pt x="125" y="115"/>
                </a:cubicBezTo>
                <a:cubicBezTo>
                  <a:pt x="114" y="115"/>
                  <a:pt x="104" y="112"/>
                  <a:pt x="96" y="108"/>
                </a:cubicBezTo>
                <a:cubicBezTo>
                  <a:pt x="89" y="103"/>
                  <a:pt x="85" y="97"/>
                  <a:pt x="85" y="91"/>
                </a:cubicBezTo>
                <a:lnTo>
                  <a:pt x="85" y="70"/>
                </a:lnTo>
                <a:lnTo>
                  <a:pt x="31" y="70"/>
                </a:lnTo>
                <a:close/>
                <a:moveTo>
                  <a:pt x="40" y="174"/>
                </a:moveTo>
                <a:lnTo>
                  <a:pt x="40" y="174"/>
                </a:lnTo>
                <a:lnTo>
                  <a:pt x="129" y="174"/>
                </a:lnTo>
                <a:lnTo>
                  <a:pt x="129" y="278"/>
                </a:lnTo>
                <a:lnTo>
                  <a:pt x="40" y="278"/>
                </a:lnTo>
                <a:lnTo>
                  <a:pt x="40" y="174"/>
                </a:lnTo>
                <a:close/>
                <a:moveTo>
                  <a:pt x="153" y="174"/>
                </a:moveTo>
                <a:lnTo>
                  <a:pt x="153" y="174"/>
                </a:lnTo>
                <a:lnTo>
                  <a:pt x="241" y="174"/>
                </a:lnTo>
                <a:lnTo>
                  <a:pt x="241" y="278"/>
                </a:lnTo>
                <a:lnTo>
                  <a:pt x="153" y="278"/>
                </a:lnTo>
                <a:lnTo>
                  <a:pt x="153" y="174"/>
                </a:lnTo>
                <a:close/>
                <a:moveTo>
                  <a:pt x="352" y="281"/>
                </a:moveTo>
                <a:lnTo>
                  <a:pt x="352" y="281"/>
                </a:lnTo>
                <a:cubicBezTo>
                  <a:pt x="305" y="283"/>
                  <a:pt x="267" y="322"/>
                  <a:pt x="267" y="370"/>
                </a:cubicBezTo>
                <a:cubicBezTo>
                  <a:pt x="267" y="420"/>
                  <a:pt x="307" y="460"/>
                  <a:pt x="357" y="460"/>
                </a:cubicBezTo>
                <a:cubicBezTo>
                  <a:pt x="407" y="460"/>
                  <a:pt x="447" y="420"/>
                  <a:pt x="447" y="370"/>
                </a:cubicBezTo>
                <a:cubicBezTo>
                  <a:pt x="447" y="321"/>
                  <a:pt x="407" y="281"/>
                  <a:pt x="357" y="281"/>
                </a:cubicBezTo>
                <a:cubicBezTo>
                  <a:pt x="355" y="281"/>
                  <a:pt x="354" y="281"/>
                  <a:pt x="352" y="281"/>
                </a:cubicBezTo>
                <a:close/>
                <a:moveTo>
                  <a:pt x="40" y="302"/>
                </a:moveTo>
                <a:lnTo>
                  <a:pt x="40" y="302"/>
                </a:lnTo>
                <a:lnTo>
                  <a:pt x="129" y="302"/>
                </a:lnTo>
                <a:lnTo>
                  <a:pt x="129" y="397"/>
                </a:lnTo>
                <a:lnTo>
                  <a:pt x="40" y="397"/>
                </a:lnTo>
                <a:lnTo>
                  <a:pt x="40" y="302"/>
                </a:lnTo>
                <a:close/>
                <a:moveTo>
                  <a:pt x="319" y="316"/>
                </a:moveTo>
                <a:lnTo>
                  <a:pt x="319" y="316"/>
                </a:lnTo>
                <a:lnTo>
                  <a:pt x="414" y="316"/>
                </a:lnTo>
                <a:lnTo>
                  <a:pt x="414" y="330"/>
                </a:lnTo>
                <a:lnTo>
                  <a:pt x="364" y="432"/>
                </a:lnTo>
                <a:lnTo>
                  <a:pt x="329" y="432"/>
                </a:lnTo>
                <a:lnTo>
                  <a:pt x="371" y="345"/>
                </a:lnTo>
                <a:cubicBezTo>
                  <a:pt x="371" y="345"/>
                  <a:pt x="365" y="345"/>
                  <a:pt x="362" y="345"/>
                </a:cubicBezTo>
                <a:cubicBezTo>
                  <a:pt x="359" y="345"/>
                  <a:pt x="355" y="345"/>
                  <a:pt x="352" y="345"/>
                </a:cubicBezTo>
                <a:cubicBezTo>
                  <a:pt x="348" y="345"/>
                  <a:pt x="345" y="345"/>
                  <a:pt x="341" y="345"/>
                </a:cubicBezTo>
                <a:cubicBezTo>
                  <a:pt x="334" y="346"/>
                  <a:pt x="325" y="346"/>
                  <a:pt x="316" y="346"/>
                </a:cubicBezTo>
                <a:lnTo>
                  <a:pt x="319" y="3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500"/>
          </a:p>
        </p:txBody>
      </p:sp>
      <p:sp>
        <p:nvSpPr>
          <p:cNvPr id="14" name="TextBox 13"/>
          <p:cNvSpPr txBox="1"/>
          <p:nvPr/>
        </p:nvSpPr>
        <p:spPr>
          <a:xfrm>
            <a:off x="2658591" y="3592636"/>
            <a:ext cx="1697385" cy="3808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en-US" altLang="zh-CN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Equity Participation</a:t>
            </a:r>
            <a:r>
              <a:rPr lang="ar-SA" altLang="zh-CN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endParaRPr lang="en-US" altLang="zh-CN" sz="1800" b="1" dirty="0">
              <a:solidFill>
                <a:schemeClr val="tx1">
                  <a:lumMod val="75000"/>
                  <a:lumOff val="2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15" name="组合 43"/>
          <p:cNvGrpSpPr/>
          <p:nvPr/>
        </p:nvGrpSpPr>
        <p:grpSpPr>
          <a:xfrm>
            <a:off x="2674911" y="2011439"/>
            <a:ext cx="1330631" cy="1330631"/>
            <a:chOff x="1278794" y="3334906"/>
            <a:chExt cx="914014" cy="914014"/>
          </a:xfrm>
        </p:grpSpPr>
        <p:grpSp>
          <p:nvGrpSpPr>
            <p:cNvPr id="16" name="组合 44"/>
            <p:cNvGrpSpPr/>
            <p:nvPr/>
          </p:nvGrpSpPr>
          <p:grpSpPr>
            <a:xfrm>
              <a:off x="1278794" y="3334906"/>
              <a:ext cx="914014" cy="91401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8" name="同心圆 46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椭圆 47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</p:grpSp>
        <p:sp>
          <p:nvSpPr>
            <p:cNvPr id="17" name="TextBox 16"/>
            <p:cNvSpPr txBox="1"/>
            <p:nvPr/>
          </p:nvSpPr>
          <p:spPr>
            <a:xfrm>
              <a:off x="1634516" y="3742514"/>
              <a:ext cx="208329" cy="221983"/>
            </a:xfrm>
            <a:prstGeom prst="rect">
              <a:avLst/>
            </a:prstGeom>
            <a:solidFill>
              <a:srgbClr val="0099FF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500" b="1" dirty="0" smtClean="0">
                  <a:latin typeface="微软雅黑" pitchFamily="34" charset="-122"/>
                  <a:ea typeface="微软雅黑" pitchFamily="34" charset="-122"/>
                </a:rPr>
                <a:t>2</a:t>
              </a:r>
              <a:endParaRPr lang="zh-CN" altLang="en-US" sz="1500" b="1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0" name="椭圆 48"/>
          <p:cNvSpPr/>
          <p:nvPr/>
        </p:nvSpPr>
        <p:spPr>
          <a:xfrm>
            <a:off x="2655284" y="1653229"/>
            <a:ext cx="645364" cy="645364"/>
          </a:xfrm>
          <a:prstGeom prst="ellipse">
            <a:avLst/>
          </a:prstGeom>
          <a:solidFill>
            <a:srgbClr val="0077C8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 dirty="0"/>
          </a:p>
        </p:txBody>
      </p:sp>
      <p:sp>
        <p:nvSpPr>
          <p:cNvPr id="21" name="KSO_Shape"/>
          <p:cNvSpPr>
            <a:spLocks/>
          </p:cNvSpPr>
          <p:nvPr/>
        </p:nvSpPr>
        <p:spPr bwMode="auto">
          <a:xfrm>
            <a:off x="2785134" y="1801398"/>
            <a:ext cx="403595" cy="343054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509027" y="3577664"/>
            <a:ext cx="1647149" cy="16273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en-US" altLang="zh-CN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Partnerships with Regional and International Donors and Funders</a:t>
            </a:r>
            <a:endParaRPr lang="en-US" altLang="zh-CN" sz="1800" b="1" dirty="0">
              <a:solidFill>
                <a:schemeClr val="tx1">
                  <a:lumMod val="75000"/>
                  <a:lumOff val="2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23" name="组合 55"/>
          <p:cNvGrpSpPr/>
          <p:nvPr/>
        </p:nvGrpSpPr>
        <p:grpSpPr>
          <a:xfrm>
            <a:off x="4525347" y="1996467"/>
            <a:ext cx="1330631" cy="1330631"/>
            <a:chOff x="1278794" y="3334906"/>
            <a:chExt cx="914014" cy="914014"/>
          </a:xfrm>
        </p:grpSpPr>
        <p:grpSp>
          <p:nvGrpSpPr>
            <p:cNvPr id="24" name="组合 56"/>
            <p:cNvGrpSpPr/>
            <p:nvPr/>
          </p:nvGrpSpPr>
          <p:grpSpPr>
            <a:xfrm>
              <a:off x="1278794" y="3334906"/>
              <a:ext cx="914014" cy="91401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6" name="同心圆 58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椭圆 59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</p:grpSp>
        <p:sp>
          <p:nvSpPr>
            <p:cNvPr id="25" name="TextBox 24"/>
            <p:cNvSpPr txBox="1"/>
            <p:nvPr/>
          </p:nvSpPr>
          <p:spPr>
            <a:xfrm>
              <a:off x="1634516" y="3742514"/>
              <a:ext cx="208329" cy="221983"/>
            </a:xfrm>
            <a:prstGeom prst="rect">
              <a:avLst/>
            </a:prstGeom>
            <a:solidFill>
              <a:srgbClr val="0099FF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500" b="1" dirty="0" smtClean="0">
                  <a:latin typeface="微软雅黑" pitchFamily="34" charset="-122"/>
                  <a:ea typeface="微软雅黑" pitchFamily="34" charset="-122"/>
                </a:rPr>
                <a:t>3</a:t>
              </a:r>
              <a:endParaRPr lang="zh-CN" altLang="en-US" sz="1500" b="1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8" name="椭圆 60"/>
          <p:cNvSpPr/>
          <p:nvPr/>
        </p:nvSpPr>
        <p:spPr>
          <a:xfrm>
            <a:off x="4505720" y="1638257"/>
            <a:ext cx="645364" cy="645364"/>
          </a:xfrm>
          <a:prstGeom prst="ellipse">
            <a:avLst/>
          </a:prstGeom>
          <a:solidFill>
            <a:srgbClr val="0077C8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 dirty="0"/>
          </a:p>
        </p:txBody>
      </p:sp>
      <p:sp>
        <p:nvSpPr>
          <p:cNvPr id="29" name="KSO_Shape"/>
          <p:cNvSpPr>
            <a:spLocks/>
          </p:cNvSpPr>
          <p:nvPr/>
        </p:nvSpPr>
        <p:spPr bwMode="auto">
          <a:xfrm>
            <a:off x="4626052" y="1763298"/>
            <a:ext cx="420754" cy="416546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352771" y="3577664"/>
            <a:ext cx="1409353" cy="12118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en-US" altLang="zh-CN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Multi- Funders portfolio Management</a:t>
            </a:r>
            <a:endParaRPr lang="en-US" altLang="zh-CN" sz="1800" b="1" dirty="0">
              <a:solidFill>
                <a:schemeClr val="tx1">
                  <a:lumMod val="75000"/>
                  <a:lumOff val="2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31" name="组合 64"/>
          <p:cNvGrpSpPr/>
          <p:nvPr/>
        </p:nvGrpSpPr>
        <p:grpSpPr>
          <a:xfrm>
            <a:off x="6369091" y="1996467"/>
            <a:ext cx="1330631" cy="1330631"/>
            <a:chOff x="1278794" y="3334906"/>
            <a:chExt cx="914014" cy="914014"/>
          </a:xfrm>
        </p:grpSpPr>
        <p:grpSp>
          <p:nvGrpSpPr>
            <p:cNvPr id="32" name="组合 65"/>
            <p:cNvGrpSpPr/>
            <p:nvPr/>
          </p:nvGrpSpPr>
          <p:grpSpPr>
            <a:xfrm>
              <a:off x="1278794" y="3334906"/>
              <a:ext cx="914014" cy="91401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4" name="同心圆 6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>
                  <a:solidFill>
                    <a:schemeClr val="tx1"/>
                  </a:solidFill>
                </a:endParaRPr>
              </a:p>
            </p:txBody>
          </p:sp>
          <p:sp>
            <p:nvSpPr>
              <p:cNvPr id="35" name="椭圆 68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</p:grpSp>
        <p:sp>
          <p:nvSpPr>
            <p:cNvPr id="33" name="TextBox 32"/>
            <p:cNvSpPr txBox="1"/>
            <p:nvPr/>
          </p:nvSpPr>
          <p:spPr>
            <a:xfrm>
              <a:off x="1634516" y="3742514"/>
              <a:ext cx="208330" cy="221983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500" b="1" dirty="0" smtClean="0">
                  <a:latin typeface="微软雅黑" pitchFamily="34" charset="-122"/>
                  <a:ea typeface="微软雅黑" pitchFamily="34" charset="-122"/>
                </a:rPr>
                <a:t>4</a:t>
              </a:r>
              <a:endParaRPr lang="zh-CN" altLang="en-US" sz="1500" b="1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36" name="椭圆 69"/>
          <p:cNvSpPr/>
          <p:nvPr/>
        </p:nvSpPr>
        <p:spPr>
          <a:xfrm>
            <a:off x="6349464" y="1638257"/>
            <a:ext cx="645364" cy="645364"/>
          </a:xfrm>
          <a:prstGeom prst="ellipse">
            <a:avLst/>
          </a:prstGeom>
          <a:solidFill>
            <a:srgbClr val="0077C8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 dirty="0"/>
          </a:p>
        </p:txBody>
      </p:sp>
      <p:sp>
        <p:nvSpPr>
          <p:cNvPr id="37" name="KSO_Shape"/>
          <p:cNvSpPr>
            <a:spLocks/>
          </p:cNvSpPr>
          <p:nvPr/>
        </p:nvSpPr>
        <p:spPr bwMode="auto">
          <a:xfrm>
            <a:off x="6479938" y="1781273"/>
            <a:ext cx="363149" cy="312913"/>
          </a:xfrm>
          <a:custGeom>
            <a:avLst/>
            <a:gdLst>
              <a:gd name="T0" fmla="*/ 838518 w 3856038"/>
              <a:gd name="T1" fmla="*/ 3035936 h 3319463"/>
              <a:gd name="T2" fmla="*/ 807086 w 3856038"/>
              <a:gd name="T3" fmla="*/ 3078481 h 3319463"/>
              <a:gd name="T4" fmla="*/ 345758 w 3856038"/>
              <a:gd name="T5" fmla="*/ 3083244 h 3319463"/>
              <a:gd name="T6" fmla="*/ 306705 w 3856038"/>
              <a:gd name="T7" fmla="*/ 3047684 h 3319463"/>
              <a:gd name="T8" fmla="*/ 1938189 w 3856038"/>
              <a:gd name="T9" fmla="*/ 1874411 h 3319463"/>
              <a:gd name="T10" fmla="*/ 2032113 w 3856038"/>
              <a:gd name="T11" fmla="*/ 1927728 h 3319463"/>
              <a:gd name="T12" fmla="*/ 2127625 w 3856038"/>
              <a:gd name="T13" fmla="*/ 1936931 h 3319463"/>
              <a:gd name="T14" fmla="*/ 2209174 w 3856038"/>
              <a:gd name="T15" fmla="*/ 1913446 h 3319463"/>
              <a:gd name="T16" fmla="*/ 2208222 w 3856038"/>
              <a:gd name="T17" fmla="*/ 3063251 h 3319463"/>
              <a:gd name="T18" fmla="*/ 2159673 w 3856038"/>
              <a:gd name="T19" fmla="*/ 3086101 h 3319463"/>
              <a:gd name="T20" fmla="*/ 1703060 w 3856038"/>
              <a:gd name="T21" fmla="*/ 3067694 h 3319463"/>
              <a:gd name="T22" fmla="*/ 1684338 w 3856038"/>
              <a:gd name="T23" fmla="*/ 1620838 h 3319463"/>
              <a:gd name="T24" fmla="*/ 1517659 w 3856038"/>
              <a:gd name="T25" fmla="*/ 3063249 h 3319463"/>
              <a:gd name="T26" fmla="*/ 1469110 w 3856038"/>
              <a:gd name="T27" fmla="*/ 3086100 h 3319463"/>
              <a:gd name="T28" fmla="*/ 1012179 w 3856038"/>
              <a:gd name="T29" fmla="*/ 3067693 h 3319463"/>
              <a:gd name="T30" fmla="*/ 993775 w 3856038"/>
              <a:gd name="T31" fmla="*/ 2030516 h 3319463"/>
              <a:gd name="T32" fmla="*/ 2903512 w 3856038"/>
              <a:gd name="T33" fmla="*/ 3058483 h 3319463"/>
              <a:gd name="T34" fmla="*/ 2858002 w 3856038"/>
              <a:gd name="T35" fmla="*/ 3085784 h 3319463"/>
              <a:gd name="T36" fmla="*/ 2397814 w 3856038"/>
              <a:gd name="T37" fmla="*/ 3071816 h 3319463"/>
              <a:gd name="T38" fmla="*/ 2374900 w 3856038"/>
              <a:gd name="T39" fmla="*/ 3023247 h 3319463"/>
              <a:gd name="T40" fmla="*/ 3393565 w 3856038"/>
              <a:gd name="T41" fmla="*/ 829618 h 3319463"/>
              <a:gd name="T42" fmla="*/ 3441797 w 3856038"/>
              <a:gd name="T43" fmla="*/ 916284 h 3319463"/>
              <a:gd name="T44" fmla="*/ 3518904 w 3856038"/>
              <a:gd name="T45" fmla="*/ 976601 h 3319463"/>
              <a:gd name="T46" fmla="*/ 3605213 w 3856038"/>
              <a:gd name="T47" fmla="*/ 3023244 h 3319463"/>
              <a:gd name="T48" fmla="*/ 3582367 w 3856038"/>
              <a:gd name="T49" fmla="*/ 3071815 h 3319463"/>
              <a:gd name="T50" fmla="*/ 3123532 w 3856038"/>
              <a:gd name="T51" fmla="*/ 3085783 h 3319463"/>
              <a:gd name="T52" fmla="*/ 3077839 w 3856038"/>
              <a:gd name="T53" fmla="*/ 3058481 h 3319463"/>
              <a:gd name="T54" fmla="*/ 3032368 w 3856038"/>
              <a:gd name="T55" fmla="*/ 0 h 3319463"/>
              <a:gd name="T56" fmla="*/ 3669057 w 3856038"/>
              <a:gd name="T57" fmla="*/ 6984 h 3319463"/>
              <a:gd name="T58" fmla="*/ 3714445 w 3856038"/>
              <a:gd name="T59" fmla="*/ 35552 h 3319463"/>
              <a:gd name="T60" fmla="*/ 3742692 w 3856038"/>
              <a:gd name="T61" fmla="*/ 80308 h 3319463"/>
              <a:gd name="T62" fmla="*/ 3749358 w 3856038"/>
              <a:gd name="T63" fmla="*/ 717377 h 3319463"/>
              <a:gd name="T64" fmla="*/ 3735075 w 3856038"/>
              <a:gd name="T65" fmla="*/ 769117 h 3319463"/>
              <a:gd name="T66" fmla="*/ 3700797 w 3856038"/>
              <a:gd name="T67" fmla="*/ 808795 h 3319463"/>
              <a:gd name="T68" fmla="*/ 3652870 w 3856038"/>
              <a:gd name="T69" fmla="*/ 830698 h 3319463"/>
              <a:gd name="T70" fmla="*/ 3597644 w 3856038"/>
              <a:gd name="T71" fmla="*/ 829110 h 3319463"/>
              <a:gd name="T72" fmla="*/ 3550670 w 3856038"/>
              <a:gd name="T73" fmla="*/ 804986 h 3319463"/>
              <a:gd name="T74" fmla="*/ 3518296 w 3856038"/>
              <a:gd name="T75" fmla="*/ 764039 h 3319463"/>
              <a:gd name="T76" fmla="*/ 3506552 w 3856038"/>
              <a:gd name="T77" fmla="*/ 711346 h 3319463"/>
              <a:gd name="T78" fmla="*/ 2155095 w 3856038"/>
              <a:gd name="T79" fmla="*/ 1756621 h 3319463"/>
              <a:gd name="T80" fmla="*/ 2103678 w 3856038"/>
              <a:gd name="T81" fmla="*/ 1768049 h 3319463"/>
              <a:gd name="T82" fmla="*/ 2052577 w 3856038"/>
              <a:gd name="T83" fmla="*/ 1756621 h 3319463"/>
              <a:gd name="T84" fmla="*/ 207257 w 3856038"/>
              <a:gd name="T85" fmla="*/ 2594619 h 3319463"/>
              <a:gd name="T86" fmla="*/ 161553 w 3856038"/>
              <a:gd name="T87" fmla="*/ 2623505 h 3319463"/>
              <a:gd name="T88" fmla="*/ 109818 w 3856038"/>
              <a:gd name="T89" fmla="*/ 2629853 h 3319463"/>
              <a:gd name="T90" fmla="*/ 59670 w 3856038"/>
              <a:gd name="T91" fmla="*/ 2613665 h 3319463"/>
              <a:gd name="T92" fmla="*/ 19996 w 3856038"/>
              <a:gd name="T93" fmla="*/ 2575574 h 3319463"/>
              <a:gd name="T94" fmla="*/ 952 w 3856038"/>
              <a:gd name="T95" fmla="*/ 2526056 h 3319463"/>
              <a:gd name="T96" fmla="*/ 5078 w 3856038"/>
              <a:gd name="T97" fmla="*/ 2473998 h 3319463"/>
              <a:gd name="T98" fmla="*/ 31105 w 3856038"/>
              <a:gd name="T99" fmla="*/ 2427337 h 3319463"/>
              <a:gd name="T100" fmla="*/ 1492697 w 3856038"/>
              <a:gd name="T101" fmla="*/ 975760 h 3319463"/>
              <a:gd name="T102" fmla="*/ 1543797 w 3856038"/>
              <a:gd name="T103" fmla="*/ 964333 h 3319463"/>
              <a:gd name="T104" fmla="*/ 1595215 w 3856038"/>
              <a:gd name="T105" fmla="*/ 975760 h 3319463"/>
              <a:gd name="T106" fmla="*/ 3334526 w 3856038"/>
              <a:gd name="T107" fmla="*/ 243464 h 3319463"/>
              <a:gd name="T108" fmla="*/ 2991107 w 3856038"/>
              <a:gd name="T109" fmla="*/ 233624 h 3319463"/>
              <a:gd name="T110" fmla="*/ 2948576 w 3856038"/>
              <a:gd name="T111" fmla="*/ 203151 h 3319463"/>
              <a:gd name="T112" fmla="*/ 2922550 w 3856038"/>
              <a:gd name="T113" fmla="*/ 157760 h 3319463"/>
              <a:gd name="T114" fmla="*/ 2918424 w 3856038"/>
              <a:gd name="T115" fmla="*/ 102845 h 3319463"/>
              <a:gd name="T116" fmla="*/ 2937468 w 3856038"/>
              <a:gd name="T117" fmla="*/ 53645 h 3319463"/>
              <a:gd name="T118" fmla="*/ 2975555 w 3856038"/>
              <a:gd name="T119" fmla="*/ 17459 h 3319463"/>
              <a:gd name="T120" fmla="*/ 3026338 w 3856038"/>
              <a:gd name="T121" fmla="*/ 318 h 3319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56038" h="3319463">
                <a:moveTo>
                  <a:pt x="50800" y="3187700"/>
                </a:moveTo>
                <a:lnTo>
                  <a:pt x="3856038" y="3187700"/>
                </a:lnTo>
                <a:lnTo>
                  <a:pt x="3856038" y="3319463"/>
                </a:lnTo>
                <a:lnTo>
                  <a:pt x="50800" y="3319463"/>
                </a:lnTo>
                <a:lnTo>
                  <a:pt x="50800" y="3187700"/>
                </a:lnTo>
                <a:close/>
                <a:moveTo>
                  <a:pt x="839788" y="2182813"/>
                </a:moveTo>
                <a:lnTo>
                  <a:pt x="839788" y="3023236"/>
                </a:lnTo>
                <a:lnTo>
                  <a:pt x="839471" y="3029586"/>
                </a:lnTo>
                <a:lnTo>
                  <a:pt x="838518" y="3035936"/>
                </a:lnTo>
                <a:lnTo>
                  <a:pt x="837248" y="3041969"/>
                </a:lnTo>
                <a:lnTo>
                  <a:pt x="834708" y="3047684"/>
                </a:lnTo>
                <a:lnTo>
                  <a:pt x="832486" y="3053399"/>
                </a:lnTo>
                <a:lnTo>
                  <a:pt x="829311" y="3058479"/>
                </a:lnTo>
                <a:lnTo>
                  <a:pt x="825501" y="3063241"/>
                </a:lnTo>
                <a:lnTo>
                  <a:pt x="821373" y="3067686"/>
                </a:lnTo>
                <a:lnTo>
                  <a:pt x="816928" y="3071814"/>
                </a:lnTo>
                <a:lnTo>
                  <a:pt x="812166" y="3075306"/>
                </a:lnTo>
                <a:lnTo>
                  <a:pt x="807086" y="3078481"/>
                </a:lnTo>
                <a:lnTo>
                  <a:pt x="801688" y="3081339"/>
                </a:lnTo>
                <a:lnTo>
                  <a:pt x="795656" y="3083244"/>
                </a:lnTo>
                <a:lnTo>
                  <a:pt x="789623" y="3084831"/>
                </a:lnTo>
                <a:lnTo>
                  <a:pt x="783591" y="3085784"/>
                </a:lnTo>
                <a:lnTo>
                  <a:pt x="777241" y="3086101"/>
                </a:lnTo>
                <a:lnTo>
                  <a:pt x="364173" y="3086101"/>
                </a:lnTo>
                <a:lnTo>
                  <a:pt x="357823" y="3085784"/>
                </a:lnTo>
                <a:lnTo>
                  <a:pt x="351473" y="3084831"/>
                </a:lnTo>
                <a:lnTo>
                  <a:pt x="345758" y="3083244"/>
                </a:lnTo>
                <a:lnTo>
                  <a:pt x="339725" y="3081339"/>
                </a:lnTo>
                <a:lnTo>
                  <a:pt x="334328" y="3078481"/>
                </a:lnTo>
                <a:lnTo>
                  <a:pt x="329248" y="3075306"/>
                </a:lnTo>
                <a:lnTo>
                  <a:pt x="324485" y="3071814"/>
                </a:lnTo>
                <a:lnTo>
                  <a:pt x="320040" y="3067686"/>
                </a:lnTo>
                <a:lnTo>
                  <a:pt x="315595" y="3063241"/>
                </a:lnTo>
                <a:lnTo>
                  <a:pt x="312103" y="3058479"/>
                </a:lnTo>
                <a:lnTo>
                  <a:pt x="308928" y="3053399"/>
                </a:lnTo>
                <a:lnTo>
                  <a:pt x="306705" y="3047684"/>
                </a:lnTo>
                <a:lnTo>
                  <a:pt x="304165" y="3041969"/>
                </a:lnTo>
                <a:lnTo>
                  <a:pt x="302578" y="3035936"/>
                </a:lnTo>
                <a:lnTo>
                  <a:pt x="301943" y="3029586"/>
                </a:lnTo>
                <a:lnTo>
                  <a:pt x="301625" y="3023236"/>
                </a:lnTo>
                <a:lnTo>
                  <a:pt x="301625" y="2721293"/>
                </a:lnTo>
                <a:lnTo>
                  <a:pt x="839788" y="2182813"/>
                </a:lnTo>
                <a:close/>
                <a:moveTo>
                  <a:pt x="1684338" y="1620838"/>
                </a:moveTo>
                <a:lnTo>
                  <a:pt x="1929304" y="1865842"/>
                </a:lnTo>
                <a:lnTo>
                  <a:pt x="1938189" y="1874411"/>
                </a:lnTo>
                <a:lnTo>
                  <a:pt x="1947708" y="1882345"/>
                </a:lnTo>
                <a:lnTo>
                  <a:pt x="1957227" y="1889644"/>
                </a:lnTo>
                <a:lnTo>
                  <a:pt x="1967064" y="1896944"/>
                </a:lnTo>
                <a:lnTo>
                  <a:pt x="1977218" y="1903291"/>
                </a:lnTo>
                <a:lnTo>
                  <a:pt x="1987690" y="1909003"/>
                </a:lnTo>
                <a:lnTo>
                  <a:pt x="1998478" y="1914716"/>
                </a:lnTo>
                <a:lnTo>
                  <a:pt x="2009267" y="1919476"/>
                </a:lnTo>
                <a:lnTo>
                  <a:pt x="2020690" y="1923602"/>
                </a:lnTo>
                <a:lnTo>
                  <a:pt x="2032113" y="1927728"/>
                </a:lnTo>
                <a:lnTo>
                  <a:pt x="2043537" y="1930901"/>
                </a:lnTo>
                <a:lnTo>
                  <a:pt x="2055277" y="1933440"/>
                </a:lnTo>
                <a:lnTo>
                  <a:pt x="2067335" y="1935344"/>
                </a:lnTo>
                <a:lnTo>
                  <a:pt x="2079393" y="1936931"/>
                </a:lnTo>
                <a:lnTo>
                  <a:pt x="2091768" y="1937883"/>
                </a:lnTo>
                <a:lnTo>
                  <a:pt x="2103826" y="1938201"/>
                </a:lnTo>
                <a:lnTo>
                  <a:pt x="2111759" y="1937883"/>
                </a:lnTo>
                <a:lnTo>
                  <a:pt x="2119692" y="1937566"/>
                </a:lnTo>
                <a:lnTo>
                  <a:pt x="2127625" y="1936931"/>
                </a:lnTo>
                <a:lnTo>
                  <a:pt x="2135240" y="1935979"/>
                </a:lnTo>
                <a:lnTo>
                  <a:pt x="2142856" y="1934710"/>
                </a:lnTo>
                <a:lnTo>
                  <a:pt x="2150788" y="1933440"/>
                </a:lnTo>
                <a:lnTo>
                  <a:pt x="2158404" y="1931536"/>
                </a:lnTo>
                <a:lnTo>
                  <a:pt x="2165702" y="1929949"/>
                </a:lnTo>
                <a:lnTo>
                  <a:pt x="2173318" y="1927728"/>
                </a:lnTo>
                <a:lnTo>
                  <a:pt x="2180299" y="1925189"/>
                </a:lnTo>
                <a:lnTo>
                  <a:pt x="2194895" y="1919794"/>
                </a:lnTo>
                <a:lnTo>
                  <a:pt x="2209174" y="1913446"/>
                </a:lnTo>
                <a:lnTo>
                  <a:pt x="2222501" y="1906782"/>
                </a:lnTo>
                <a:lnTo>
                  <a:pt x="2222501" y="3023263"/>
                </a:lnTo>
                <a:lnTo>
                  <a:pt x="2222501" y="3029611"/>
                </a:lnTo>
                <a:lnTo>
                  <a:pt x="2221232" y="3035958"/>
                </a:lnTo>
                <a:lnTo>
                  <a:pt x="2219645" y="3041988"/>
                </a:lnTo>
                <a:lnTo>
                  <a:pt x="2217742" y="3047700"/>
                </a:lnTo>
                <a:lnTo>
                  <a:pt x="2214886" y="3053413"/>
                </a:lnTo>
                <a:lnTo>
                  <a:pt x="2211713" y="3058491"/>
                </a:lnTo>
                <a:lnTo>
                  <a:pt x="2208222" y="3063251"/>
                </a:lnTo>
                <a:lnTo>
                  <a:pt x="2204414" y="3067694"/>
                </a:lnTo>
                <a:lnTo>
                  <a:pt x="2199655" y="3071820"/>
                </a:lnTo>
                <a:lnTo>
                  <a:pt x="2194895" y="3075311"/>
                </a:lnTo>
                <a:lnTo>
                  <a:pt x="2189818" y="3078484"/>
                </a:lnTo>
                <a:lnTo>
                  <a:pt x="2184424" y="3081341"/>
                </a:lnTo>
                <a:lnTo>
                  <a:pt x="2178712" y="3083245"/>
                </a:lnTo>
                <a:lnTo>
                  <a:pt x="2172366" y="3084832"/>
                </a:lnTo>
                <a:lnTo>
                  <a:pt x="2166654" y="3085784"/>
                </a:lnTo>
                <a:lnTo>
                  <a:pt x="2159673" y="3086101"/>
                </a:lnTo>
                <a:lnTo>
                  <a:pt x="1747166" y="3086101"/>
                </a:lnTo>
                <a:lnTo>
                  <a:pt x="1740820" y="3085784"/>
                </a:lnTo>
                <a:lnTo>
                  <a:pt x="1734474" y="3084832"/>
                </a:lnTo>
                <a:lnTo>
                  <a:pt x="1728445" y="3083245"/>
                </a:lnTo>
                <a:lnTo>
                  <a:pt x="1723050" y="3081341"/>
                </a:lnTo>
                <a:lnTo>
                  <a:pt x="1717656" y="3078484"/>
                </a:lnTo>
                <a:lnTo>
                  <a:pt x="1712579" y="3075311"/>
                </a:lnTo>
                <a:lnTo>
                  <a:pt x="1707185" y="3071820"/>
                </a:lnTo>
                <a:lnTo>
                  <a:pt x="1703060" y="3067694"/>
                </a:lnTo>
                <a:lnTo>
                  <a:pt x="1698935" y="3063251"/>
                </a:lnTo>
                <a:lnTo>
                  <a:pt x="1695444" y="3058491"/>
                </a:lnTo>
                <a:lnTo>
                  <a:pt x="1692271" y="3053413"/>
                </a:lnTo>
                <a:lnTo>
                  <a:pt x="1689415" y="3047700"/>
                </a:lnTo>
                <a:lnTo>
                  <a:pt x="1687511" y="3041988"/>
                </a:lnTo>
                <a:lnTo>
                  <a:pt x="1685925" y="3035958"/>
                </a:lnTo>
                <a:lnTo>
                  <a:pt x="1684973" y="3029611"/>
                </a:lnTo>
                <a:lnTo>
                  <a:pt x="1684338" y="3023263"/>
                </a:lnTo>
                <a:lnTo>
                  <a:pt x="1684338" y="1620838"/>
                </a:lnTo>
                <a:close/>
                <a:moveTo>
                  <a:pt x="1531938" y="1492251"/>
                </a:moveTo>
                <a:lnTo>
                  <a:pt x="1531938" y="3023260"/>
                </a:lnTo>
                <a:lnTo>
                  <a:pt x="1531304" y="3029608"/>
                </a:lnTo>
                <a:lnTo>
                  <a:pt x="1530669" y="3035955"/>
                </a:lnTo>
                <a:lnTo>
                  <a:pt x="1529082" y="3041985"/>
                </a:lnTo>
                <a:lnTo>
                  <a:pt x="1527178" y="3047698"/>
                </a:lnTo>
                <a:lnTo>
                  <a:pt x="1524323" y="3053411"/>
                </a:lnTo>
                <a:lnTo>
                  <a:pt x="1521150" y="3058489"/>
                </a:lnTo>
                <a:lnTo>
                  <a:pt x="1517659" y="3063249"/>
                </a:lnTo>
                <a:lnTo>
                  <a:pt x="1513217" y="3067693"/>
                </a:lnTo>
                <a:lnTo>
                  <a:pt x="1509092" y="3071818"/>
                </a:lnTo>
                <a:lnTo>
                  <a:pt x="1504332" y="3075309"/>
                </a:lnTo>
                <a:lnTo>
                  <a:pt x="1498938" y="3078483"/>
                </a:lnTo>
                <a:lnTo>
                  <a:pt x="1493543" y="3081340"/>
                </a:lnTo>
                <a:lnTo>
                  <a:pt x="1487514" y="3083244"/>
                </a:lnTo>
                <a:lnTo>
                  <a:pt x="1481803" y="3084831"/>
                </a:lnTo>
                <a:lnTo>
                  <a:pt x="1475456" y="3085783"/>
                </a:lnTo>
                <a:lnTo>
                  <a:pt x="1469110" y="3086100"/>
                </a:lnTo>
                <a:lnTo>
                  <a:pt x="1056286" y="3086100"/>
                </a:lnTo>
                <a:lnTo>
                  <a:pt x="1050257" y="3085783"/>
                </a:lnTo>
                <a:lnTo>
                  <a:pt x="1043911" y="3084831"/>
                </a:lnTo>
                <a:lnTo>
                  <a:pt x="1037882" y="3083244"/>
                </a:lnTo>
                <a:lnTo>
                  <a:pt x="1031853" y="3081340"/>
                </a:lnTo>
                <a:lnTo>
                  <a:pt x="1026776" y="3078483"/>
                </a:lnTo>
                <a:lnTo>
                  <a:pt x="1021381" y="3075309"/>
                </a:lnTo>
                <a:lnTo>
                  <a:pt x="1016622" y="3071818"/>
                </a:lnTo>
                <a:lnTo>
                  <a:pt x="1012179" y="3067693"/>
                </a:lnTo>
                <a:lnTo>
                  <a:pt x="1008372" y="3063249"/>
                </a:lnTo>
                <a:lnTo>
                  <a:pt x="1004246" y="3058489"/>
                </a:lnTo>
                <a:lnTo>
                  <a:pt x="1001391" y="3053411"/>
                </a:lnTo>
                <a:lnTo>
                  <a:pt x="998852" y="3047698"/>
                </a:lnTo>
                <a:lnTo>
                  <a:pt x="996631" y="3041985"/>
                </a:lnTo>
                <a:lnTo>
                  <a:pt x="995044" y="3035955"/>
                </a:lnTo>
                <a:lnTo>
                  <a:pt x="994092" y="3029608"/>
                </a:lnTo>
                <a:lnTo>
                  <a:pt x="993775" y="3023260"/>
                </a:lnTo>
                <a:lnTo>
                  <a:pt x="993775" y="2030516"/>
                </a:lnTo>
                <a:lnTo>
                  <a:pt x="1531938" y="1492251"/>
                </a:lnTo>
                <a:close/>
                <a:moveTo>
                  <a:pt x="2914650" y="1230313"/>
                </a:moveTo>
                <a:lnTo>
                  <a:pt x="2914650" y="3023247"/>
                </a:lnTo>
                <a:lnTo>
                  <a:pt x="2914014" y="3029596"/>
                </a:lnTo>
                <a:lnTo>
                  <a:pt x="2913059" y="3035945"/>
                </a:lnTo>
                <a:lnTo>
                  <a:pt x="2911468" y="3041976"/>
                </a:lnTo>
                <a:lnTo>
                  <a:pt x="2909240" y="3047690"/>
                </a:lnTo>
                <a:lnTo>
                  <a:pt x="2906694" y="3053404"/>
                </a:lnTo>
                <a:lnTo>
                  <a:pt x="2903512" y="3058483"/>
                </a:lnTo>
                <a:lnTo>
                  <a:pt x="2900011" y="3063245"/>
                </a:lnTo>
                <a:lnTo>
                  <a:pt x="2895874" y="3067689"/>
                </a:lnTo>
                <a:lnTo>
                  <a:pt x="2891736" y="3071816"/>
                </a:lnTo>
                <a:lnTo>
                  <a:pt x="2886326" y="3075308"/>
                </a:lnTo>
                <a:lnTo>
                  <a:pt x="2881234" y="3078482"/>
                </a:lnTo>
                <a:lnTo>
                  <a:pt x="2875824" y="3081340"/>
                </a:lnTo>
                <a:lnTo>
                  <a:pt x="2870414" y="3083244"/>
                </a:lnTo>
                <a:lnTo>
                  <a:pt x="2864367" y="3084831"/>
                </a:lnTo>
                <a:lnTo>
                  <a:pt x="2858002" y="3085784"/>
                </a:lnTo>
                <a:lnTo>
                  <a:pt x="2851637" y="3086101"/>
                </a:lnTo>
                <a:lnTo>
                  <a:pt x="2437914" y="3086101"/>
                </a:lnTo>
                <a:lnTo>
                  <a:pt x="2430912" y="3085784"/>
                </a:lnTo>
                <a:lnTo>
                  <a:pt x="2425184" y="3084831"/>
                </a:lnTo>
                <a:lnTo>
                  <a:pt x="2418819" y="3083244"/>
                </a:lnTo>
                <a:lnTo>
                  <a:pt x="2413090" y="3081340"/>
                </a:lnTo>
                <a:lnTo>
                  <a:pt x="2407680" y="3078482"/>
                </a:lnTo>
                <a:lnTo>
                  <a:pt x="2402588" y="3075308"/>
                </a:lnTo>
                <a:lnTo>
                  <a:pt x="2397814" y="3071816"/>
                </a:lnTo>
                <a:lnTo>
                  <a:pt x="2393040" y="3067689"/>
                </a:lnTo>
                <a:lnTo>
                  <a:pt x="2389221" y="3063245"/>
                </a:lnTo>
                <a:lnTo>
                  <a:pt x="2385721" y="3058483"/>
                </a:lnTo>
                <a:lnTo>
                  <a:pt x="2382538" y="3053404"/>
                </a:lnTo>
                <a:lnTo>
                  <a:pt x="2379674" y="3047690"/>
                </a:lnTo>
                <a:lnTo>
                  <a:pt x="2377764" y="3041976"/>
                </a:lnTo>
                <a:lnTo>
                  <a:pt x="2376173" y="3035945"/>
                </a:lnTo>
                <a:lnTo>
                  <a:pt x="2374900" y="3029596"/>
                </a:lnTo>
                <a:lnTo>
                  <a:pt x="2374900" y="3023247"/>
                </a:lnTo>
                <a:lnTo>
                  <a:pt x="2374900" y="1768701"/>
                </a:lnTo>
                <a:lnTo>
                  <a:pt x="2914650" y="1230313"/>
                </a:lnTo>
                <a:close/>
                <a:moveTo>
                  <a:pt x="3382142" y="762000"/>
                </a:moveTo>
                <a:lnTo>
                  <a:pt x="3382777" y="774063"/>
                </a:lnTo>
                <a:lnTo>
                  <a:pt x="3384046" y="785492"/>
                </a:lnTo>
                <a:lnTo>
                  <a:pt x="3385633" y="796920"/>
                </a:lnTo>
                <a:lnTo>
                  <a:pt x="3387536" y="808031"/>
                </a:lnTo>
                <a:lnTo>
                  <a:pt x="3390392" y="818825"/>
                </a:lnTo>
                <a:lnTo>
                  <a:pt x="3393565" y="829618"/>
                </a:lnTo>
                <a:lnTo>
                  <a:pt x="3397056" y="840094"/>
                </a:lnTo>
                <a:lnTo>
                  <a:pt x="3401181" y="850888"/>
                </a:lnTo>
                <a:lnTo>
                  <a:pt x="3405623" y="860729"/>
                </a:lnTo>
                <a:lnTo>
                  <a:pt x="3410383" y="870570"/>
                </a:lnTo>
                <a:lnTo>
                  <a:pt x="3416095" y="880411"/>
                </a:lnTo>
                <a:lnTo>
                  <a:pt x="3421806" y="889935"/>
                </a:lnTo>
                <a:lnTo>
                  <a:pt x="3427835" y="899141"/>
                </a:lnTo>
                <a:lnTo>
                  <a:pt x="3434499" y="907713"/>
                </a:lnTo>
                <a:lnTo>
                  <a:pt x="3441797" y="916284"/>
                </a:lnTo>
                <a:lnTo>
                  <a:pt x="3448778" y="924220"/>
                </a:lnTo>
                <a:lnTo>
                  <a:pt x="3456711" y="932157"/>
                </a:lnTo>
                <a:lnTo>
                  <a:pt x="3464644" y="939776"/>
                </a:lnTo>
                <a:lnTo>
                  <a:pt x="3472894" y="946760"/>
                </a:lnTo>
                <a:lnTo>
                  <a:pt x="3481461" y="953426"/>
                </a:lnTo>
                <a:lnTo>
                  <a:pt x="3490663" y="960093"/>
                </a:lnTo>
                <a:lnTo>
                  <a:pt x="3499548" y="966125"/>
                </a:lnTo>
                <a:lnTo>
                  <a:pt x="3509067" y="971521"/>
                </a:lnTo>
                <a:lnTo>
                  <a:pt x="3518904" y="976601"/>
                </a:lnTo>
                <a:lnTo>
                  <a:pt x="3529058" y="981363"/>
                </a:lnTo>
                <a:lnTo>
                  <a:pt x="3539529" y="985807"/>
                </a:lnTo>
                <a:lnTo>
                  <a:pt x="3549683" y="989616"/>
                </a:lnTo>
                <a:lnTo>
                  <a:pt x="3560155" y="992791"/>
                </a:lnTo>
                <a:lnTo>
                  <a:pt x="3571261" y="995966"/>
                </a:lnTo>
                <a:lnTo>
                  <a:pt x="3582367" y="998505"/>
                </a:lnTo>
                <a:lnTo>
                  <a:pt x="3593790" y="1000093"/>
                </a:lnTo>
                <a:lnTo>
                  <a:pt x="3605213" y="1001680"/>
                </a:lnTo>
                <a:lnTo>
                  <a:pt x="3605213" y="3023244"/>
                </a:lnTo>
                <a:lnTo>
                  <a:pt x="3604896" y="3029593"/>
                </a:lnTo>
                <a:lnTo>
                  <a:pt x="3603944" y="3035942"/>
                </a:lnTo>
                <a:lnTo>
                  <a:pt x="3602357" y="3041974"/>
                </a:lnTo>
                <a:lnTo>
                  <a:pt x="3600136" y="3047688"/>
                </a:lnTo>
                <a:lnTo>
                  <a:pt x="3597598" y="3053402"/>
                </a:lnTo>
                <a:lnTo>
                  <a:pt x="3594425" y="3058481"/>
                </a:lnTo>
                <a:lnTo>
                  <a:pt x="3590617" y="3063243"/>
                </a:lnTo>
                <a:lnTo>
                  <a:pt x="3586809" y="3067688"/>
                </a:lnTo>
                <a:lnTo>
                  <a:pt x="3582367" y="3071815"/>
                </a:lnTo>
                <a:lnTo>
                  <a:pt x="3577607" y="3075307"/>
                </a:lnTo>
                <a:lnTo>
                  <a:pt x="3572213" y="3078481"/>
                </a:lnTo>
                <a:lnTo>
                  <a:pt x="3567136" y="3081338"/>
                </a:lnTo>
                <a:lnTo>
                  <a:pt x="3561107" y="3083243"/>
                </a:lnTo>
                <a:lnTo>
                  <a:pt x="3555078" y="3084830"/>
                </a:lnTo>
                <a:lnTo>
                  <a:pt x="3548732" y="3085783"/>
                </a:lnTo>
                <a:lnTo>
                  <a:pt x="3542703" y="3086100"/>
                </a:lnTo>
                <a:lnTo>
                  <a:pt x="3129878" y="3086100"/>
                </a:lnTo>
                <a:lnTo>
                  <a:pt x="3123532" y="3085783"/>
                </a:lnTo>
                <a:lnTo>
                  <a:pt x="3117186" y="3084830"/>
                </a:lnTo>
                <a:lnTo>
                  <a:pt x="3111474" y="3083243"/>
                </a:lnTo>
                <a:lnTo>
                  <a:pt x="3105445" y="3081338"/>
                </a:lnTo>
                <a:lnTo>
                  <a:pt x="3099733" y="3078481"/>
                </a:lnTo>
                <a:lnTo>
                  <a:pt x="3094656" y="3075307"/>
                </a:lnTo>
                <a:lnTo>
                  <a:pt x="3089897" y="3071815"/>
                </a:lnTo>
                <a:lnTo>
                  <a:pt x="3085454" y="3067688"/>
                </a:lnTo>
                <a:lnTo>
                  <a:pt x="3081329" y="3063243"/>
                </a:lnTo>
                <a:lnTo>
                  <a:pt x="3077839" y="3058481"/>
                </a:lnTo>
                <a:lnTo>
                  <a:pt x="3074666" y="3053402"/>
                </a:lnTo>
                <a:lnTo>
                  <a:pt x="3071810" y="3047688"/>
                </a:lnTo>
                <a:lnTo>
                  <a:pt x="3069906" y="3041974"/>
                </a:lnTo>
                <a:lnTo>
                  <a:pt x="3068320" y="3035942"/>
                </a:lnTo>
                <a:lnTo>
                  <a:pt x="3067685" y="3029593"/>
                </a:lnTo>
                <a:lnTo>
                  <a:pt x="3067050" y="3023244"/>
                </a:lnTo>
                <a:lnTo>
                  <a:pt x="3067050" y="1077552"/>
                </a:lnTo>
                <a:lnTo>
                  <a:pt x="3382142" y="762000"/>
                </a:lnTo>
                <a:close/>
                <a:moveTo>
                  <a:pt x="3032368" y="0"/>
                </a:moveTo>
                <a:lnTo>
                  <a:pt x="3038399" y="0"/>
                </a:lnTo>
                <a:lnTo>
                  <a:pt x="3628114" y="0"/>
                </a:lnTo>
                <a:lnTo>
                  <a:pt x="3634144" y="0"/>
                </a:lnTo>
                <a:lnTo>
                  <a:pt x="3640175" y="318"/>
                </a:lnTo>
                <a:lnTo>
                  <a:pt x="3646205" y="1270"/>
                </a:lnTo>
                <a:lnTo>
                  <a:pt x="3651918" y="2222"/>
                </a:lnTo>
                <a:lnTo>
                  <a:pt x="3657631" y="3492"/>
                </a:lnTo>
                <a:lnTo>
                  <a:pt x="3663344" y="5079"/>
                </a:lnTo>
                <a:lnTo>
                  <a:pt x="3669057" y="6984"/>
                </a:lnTo>
                <a:lnTo>
                  <a:pt x="3674453" y="9206"/>
                </a:lnTo>
                <a:lnTo>
                  <a:pt x="3680166" y="11428"/>
                </a:lnTo>
                <a:lnTo>
                  <a:pt x="3685562" y="14284"/>
                </a:lnTo>
                <a:lnTo>
                  <a:pt x="3690640" y="17459"/>
                </a:lnTo>
                <a:lnTo>
                  <a:pt x="3695718" y="20633"/>
                </a:lnTo>
                <a:lnTo>
                  <a:pt x="3700479" y="23807"/>
                </a:lnTo>
                <a:lnTo>
                  <a:pt x="3705240" y="27616"/>
                </a:lnTo>
                <a:lnTo>
                  <a:pt x="3710001" y="31425"/>
                </a:lnTo>
                <a:lnTo>
                  <a:pt x="3714445" y="35552"/>
                </a:lnTo>
                <a:lnTo>
                  <a:pt x="3718253" y="39678"/>
                </a:lnTo>
                <a:lnTo>
                  <a:pt x="3722062" y="44440"/>
                </a:lnTo>
                <a:lnTo>
                  <a:pt x="3725871" y="49201"/>
                </a:lnTo>
                <a:lnTo>
                  <a:pt x="3729362" y="53962"/>
                </a:lnTo>
                <a:lnTo>
                  <a:pt x="3732536" y="59041"/>
                </a:lnTo>
                <a:lnTo>
                  <a:pt x="3735075" y="64437"/>
                </a:lnTo>
                <a:lnTo>
                  <a:pt x="3737932" y="69516"/>
                </a:lnTo>
                <a:lnTo>
                  <a:pt x="3740471" y="74912"/>
                </a:lnTo>
                <a:lnTo>
                  <a:pt x="3742692" y="80308"/>
                </a:lnTo>
                <a:lnTo>
                  <a:pt x="3744279" y="86339"/>
                </a:lnTo>
                <a:lnTo>
                  <a:pt x="3745866" y="91736"/>
                </a:lnTo>
                <a:lnTo>
                  <a:pt x="3747453" y="97767"/>
                </a:lnTo>
                <a:lnTo>
                  <a:pt x="3748088" y="103798"/>
                </a:lnTo>
                <a:lnTo>
                  <a:pt x="3749040" y="109511"/>
                </a:lnTo>
                <a:lnTo>
                  <a:pt x="3749358" y="115542"/>
                </a:lnTo>
                <a:lnTo>
                  <a:pt x="3749675" y="121573"/>
                </a:lnTo>
                <a:lnTo>
                  <a:pt x="3749675" y="711346"/>
                </a:lnTo>
                <a:lnTo>
                  <a:pt x="3749358" y="717377"/>
                </a:lnTo>
                <a:lnTo>
                  <a:pt x="3749040" y="723726"/>
                </a:lnTo>
                <a:lnTo>
                  <a:pt x="3748088" y="729757"/>
                </a:lnTo>
                <a:lnTo>
                  <a:pt x="3747453" y="735788"/>
                </a:lnTo>
                <a:lnTo>
                  <a:pt x="3745866" y="741819"/>
                </a:lnTo>
                <a:lnTo>
                  <a:pt x="3744279" y="747215"/>
                </a:lnTo>
                <a:lnTo>
                  <a:pt x="3742375" y="753246"/>
                </a:lnTo>
                <a:lnTo>
                  <a:pt x="3740471" y="758642"/>
                </a:lnTo>
                <a:lnTo>
                  <a:pt x="3737614" y="764039"/>
                </a:lnTo>
                <a:lnTo>
                  <a:pt x="3735075" y="769117"/>
                </a:lnTo>
                <a:lnTo>
                  <a:pt x="3732219" y="774196"/>
                </a:lnTo>
                <a:lnTo>
                  <a:pt x="3729045" y="779275"/>
                </a:lnTo>
                <a:lnTo>
                  <a:pt x="3725871" y="784036"/>
                </a:lnTo>
                <a:lnTo>
                  <a:pt x="3721745" y="788798"/>
                </a:lnTo>
                <a:lnTo>
                  <a:pt x="3718253" y="793242"/>
                </a:lnTo>
                <a:lnTo>
                  <a:pt x="3714445" y="797368"/>
                </a:lnTo>
                <a:lnTo>
                  <a:pt x="3710001" y="801495"/>
                </a:lnTo>
                <a:lnTo>
                  <a:pt x="3705558" y="804986"/>
                </a:lnTo>
                <a:lnTo>
                  <a:pt x="3700797" y="808795"/>
                </a:lnTo>
                <a:lnTo>
                  <a:pt x="3696036" y="811970"/>
                </a:lnTo>
                <a:lnTo>
                  <a:pt x="3690958" y="815144"/>
                </a:lnTo>
                <a:lnTo>
                  <a:pt x="3685879" y="818318"/>
                </a:lnTo>
                <a:lnTo>
                  <a:pt x="3680801" y="820857"/>
                </a:lnTo>
                <a:lnTo>
                  <a:pt x="3675405" y="823397"/>
                </a:lnTo>
                <a:lnTo>
                  <a:pt x="3669692" y="825301"/>
                </a:lnTo>
                <a:lnTo>
                  <a:pt x="3664297" y="827523"/>
                </a:lnTo>
                <a:lnTo>
                  <a:pt x="3658583" y="829110"/>
                </a:lnTo>
                <a:lnTo>
                  <a:pt x="3652870" y="830698"/>
                </a:lnTo>
                <a:lnTo>
                  <a:pt x="3646523" y="831332"/>
                </a:lnTo>
                <a:lnTo>
                  <a:pt x="3640492" y="832285"/>
                </a:lnTo>
                <a:lnTo>
                  <a:pt x="3634144" y="832919"/>
                </a:lnTo>
                <a:lnTo>
                  <a:pt x="3628114" y="832919"/>
                </a:lnTo>
                <a:lnTo>
                  <a:pt x="3622083" y="832919"/>
                </a:lnTo>
                <a:lnTo>
                  <a:pt x="3615735" y="832285"/>
                </a:lnTo>
                <a:lnTo>
                  <a:pt x="3609705" y="831332"/>
                </a:lnTo>
                <a:lnTo>
                  <a:pt x="3603675" y="830698"/>
                </a:lnTo>
                <a:lnTo>
                  <a:pt x="3597644" y="829110"/>
                </a:lnTo>
                <a:lnTo>
                  <a:pt x="3592248" y="827523"/>
                </a:lnTo>
                <a:lnTo>
                  <a:pt x="3586218" y="825301"/>
                </a:lnTo>
                <a:lnTo>
                  <a:pt x="3580822" y="823397"/>
                </a:lnTo>
                <a:lnTo>
                  <a:pt x="3575427" y="820857"/>
                </a:lnTo>
                <a:lnTo>
                  <a:pt x="3570031" y="818318"/>
                </a:lnTo>
                <a:lnTo>
                  <a:pt x="3565270" y="815144"/>
                </a:lnTo>
                <a:lnTo>
                  <a:pt x="3560192" y="811970"/>
                </a:lnTo>
                <a:lnTo>
                  <a:pt x="3555431" y="808795"/>
                </a:lnTo>
                <a:lnTo>
                  <a:pt x="3550670" y="804986"/>
                </a:lnTo>
                <a:lnTo>
                  <a:pt x="3546227" y="801495"/>
                </a:lnTo>
                <a:lnTo>
                  <a:pt x="3542100" y="797368"/>
                </a:lnTo>
                <a:lnTo>
                  <a:pt x="3537974" y="793242"/>
                </a:lnTo>
                <a:lnTo>
                  <a:pt x="3534166" y="788798"/>
                </a:lnTo>
                <a:lnTo>
                  <a:pt x="3530674" y="784036"/>
                </a:lnTo>
                <a:lnTo>
                  <a:pt x="3527500" y="779275"/>
                </a:lnTo>
                <a:lnTo>
                  <a:pt x="3524326" y="774196"/>
                </a:lnTo>
                <a:lnTo>
                  <a:pt x="3521153" y="769117"/>
                </a:lnTo>
                <a:lnTo>
                  <a:pt x="3518296" y="764039"/>
                </a:lnTo>
                <a:lnTo>
                  <a:pt x="3516074" y="758642"/>
                </a:lnTo>
                <a:lnTo>
                  <a:pt x="3514170" y="753246"/>
                </a:lnTo>
                <a:lnTo>
                  <a:pt x="3511948" y="747215"/>
                </a:lnTo>
                <a:lnTo>
                  <a:pt x="3510361" y="741819"/>
                </a:lnTo>
                <a:lnTo>
                  <a:pt x="3508774" y="735788"/>
                </a:lnTo>
                <a:lnTo>
                  <a:pt x="3508139" y="729757"/>
                </a:lnTo>
                <a:lnTo>
                  <a:pt x="3507187" y="723726"/>
                </a:lnTo>
                <a:lnTo>
                  <a:pt x="3506552" y="717377"/>
                </a:lnTo>
                <a:lnTo>
                  <a:pt x="3506552" y="711346"/>
                </a:lnTo>
                <a:lnTo>
                  <a:pt x="3506552" y="415190"/>
                </a:lnTo>
                <a:lnTo>
                  <a:pt x="2189691" y="1732180"/>
                </a:lnTo>
                <a:lnTo>
                  <a:pt x="2185247" y="1736624"/>
                </a:lnTo>
                <a:lnTo>
                  <a:pt x="2180487" y="1740433"/>
                </a:lnTo>
                <a:lnTo>
                  <a:pt x="2175726" y="1744242"/>
                </a:lnTo>
                <a:lnTo>
                  <a:pt x="2170647" y="1748051"/>
                </a:lnTo>
                <a:lnTo>
                  <a:pt x="2165569" y="1750908"/>
                </a:lnTo>
                <a:lnTo>
                  <a:pt x="2160491" y="1753765"/>
                </a:lnTo>
                <a:lnTo>
                  <a:pt x="2155095" y="1756621"/>
                </a:lnTo>
                <a:lnTo>
                  <a:pt x="2149382" y="1758843"/>
                </a:lnTo>
                <a:lnTo>
                  <a:pt x="2143986" y="1761065"/>
                </a:lnTo>
                <a:lnTo>
                  <a:pt x="2138273" y="1762970"/>
                </a:lnTo>
                <a:lnTo>
                  <a:pt x="2132878" y="1764557"/>
                </a:lnTo>
                <a:lnTo>
                  <a:pt x="2126847" y="1765509"/>
                </a:lnTo>
                <a:lnTo>
                  <a:pt x="2121452" y="1766461"/>
                </a:lnTo>
                <a:lnTo>
                  <a:pt x="2115421" y="1767096"/>
                </a:lnTo>
                <a:lnTo>
                  <a:pt x="2109708" y="1767731"/>
                </a:lnTo>
                <a:lnTo>
                  <a:pt x="2103678" y="1768049"/>
                </a:lnTo>
                <a:lnTo>
                  <a:pt x="2098282" y="1767731"/>
                </a:lnTo>
                <a:lnTo>
                  <a:pt x="2092252" y="1767096"/>
                </a:lnTo>
                <a:lnTo>
                  <a:pt x="2086221" y="1766461"/>
                </a:lnTo>
                <a:lnTo>
                  <a:pt x="2080508" y="1765509"/>
                </a:lnTo>
                <a:lnTo>
                  <a:pt x="2074795" y="1764557"/>
                </a:lnTo>
                <a:lnTo>
                  <a:pt x="2069399" y="1762970"/>
                </a:lnTo>
                <a:lnTo>
                  <a:pt x="2063369" y="1761065"/>
                </a:lnTo>
                <a:lnTo>
                  <a:pt x="2057973" y="1758843"/>
                </a:lnTo>
                <a:lnTo>
                  <a:pt x="2052577" y="1756621"/>
                </a:lnTo>
                <a:lnTo>
                  <a:pt x="2047182" y="1753765"/>
                </a:lnTo>
                <a:lnTo>
                  <a:pt x="2042104" y="1750908"/>
                </a:lnTo>
                <a:lnTo>
                  <a:pt x="2037025" y="1748051"/>
                </a:lnTo>
                <a:lnTo>
                  <a:pt x="2031947" y="1744242"/>
                </a:lnTo>
                <a:lnTo>
                  <a:pt x="2027186" y="1740433"/>
                </a:lnTo>
                <a:lnTo>
                  <a:pt x="2022425" y="1736624"/>
                </a:lnTo>
                <a:lnTo>
                  <a:pt x="2017664" y="1732180"/>
                </a:lnTo>
                <a:lnTo>
                  <a:pt x="1543797" y="1257949"/>
                </a:lnTo>
                <a:lnTo>
                  <a:pt x="207257" y="2594619"/>
                </a:lnTo>
                <a:lnTo>
                  <a:pt x="202814" y="2599063"/>
                </a:lnTo>
                <a:lnTo>
                  <a:pt x="198053" y="2602872"/>
                </a:lnTo>
                <a:lnTo>
                  <a:pt x="193292" y="2606999"/>
                </a:lnTo>
                <a:lnTo>
                  <a:pt x="188214" y="2610490"/>
                </a:lnTo>
                <a:lnTo>
                  <a:pt x="183136" y="2613665"/>
                </a:lnTo>
                <a:lnTo>
                  <a:pt x="178057" y="2616204"/>
                </a:lnTo>
                <a:lnTo>
                  <a:pt x="172662" y="2619061"/>
                </a:lnTo>
                <a:lnTo>
                  <a:pt x="166949" y="2621600"/>
                </a:lnTo>
                <a:lnTo>
                  <a:pt x="161553" y="2623505"/>
                </a:lnTo>
                <a:lnTo>
                  <a:pt x="155840" y="2625409"/>
                </a:lnTo>
                <a:lnTo>
                  <a:pt x="150444" y="2626996"/>
                </a:lnTo>
                <a:lnTo>
                  <a:pt x="144414" y="2628266"/>
                </a:lnTo>
                <a:lnTo>
                  <a:pt x="139018" y="2628901"/>
                </a:lnTo>
                <a:lnTo>
                  <a:pt x="132988" y="2629853"/>
                </a:lnTo>
                <a:lnTo>
                  <a:pt x="127275" y="2630171"/>
                </a:lnTo>
                <a:lnTo>
                  <a:pt x="121244" y="2630488"/>
                </a:lnTo>
                <a:lnTo>
                  <a:pt x="115214" y="2630171"/>
                </a:lnTo>
                <a:lnTo>
                  <a:pt x="109818" y="2629853"/>
                </a:lnTo>
                <a:lnTo>
                  <a:pt x="103787" y="2628901"/>
                </a:lnTo>
                <a:lnTo>
                  <a:pt x="98074" y="2628266"/>
                </a:lnTo>
                <a:lnTo>
                  <a:pt x="92361" y="2626996"/>
                </a:lnTo>
                <a:lnTo>
                  <a:pt x="86648" y="2625409"/>
                </a:lnTo>
                <a:lnTo>
                  <a:pt x="80935" y="2623505"/>
                </a:lnTo>
                <a:lnTo>
                  <a:pt x="75540" y="2621600"/>
                </a:lnTo>
                <a:lnTo>
                  <a:pt x="70144" y="2619061"/>
                </a:lnTo>
                <a:lnTo>
                  <a:pt x="64748" y="2616204"/>
                </a:lnTo>
                <a:lnTo>
                  <a:pt x="59670" y="2613665"/>
                </a:lnTo>
                <a:lnTo>
                  <a:pt x="54592" y="2610490"/>
                </a:lnTo>
                <a:lnTo>
                  <a:pt x="49513" y="2606999"/>
                </a:lnTo>
                <a:lnTo>
                  <a:pt x="44752" y="2602872"/>
                </a:lnTo>
                <a:lnTo>
                  <a:pt x="39992" y="2599063"/>
                </a:lnTo>
                <a:lnTo>
                  <a:pt x="35231" y="2594619"/>
                </a:lnTo>
                <a:lnTo>
                  <a:pt x="31105" y="2590175"/>
                </a:lnTo>
                <a:lnTo>
                  <a:pt x="26978" y="2585731"/>
                </a:lnTo>
                <a:lnTo>
                  <a:pt x="23170" y="2580335"/>
                </a:lnTo>
                <a:lnTo>
                  <a:pt x="19996" y="2575574"/>
                </a:lnTo>
                <a:lnTo>
                  <a:pt x="16822" y="2570495"/>
                </a:lnTo>
                <a:lnTo>
                  <a:pt x="13648" y="2565099"/>
                </a:lnTo>
                <a:lnTo>
                  <a:pt x="10791" y="2560020"/>
                </a:lnTo>
                <a:lnTo>
                  <a:pt x="8570" y="2554307"/>
                </a:lnTo>
                <a:lnTo>
                  <a:pt x="6665" y="2548910"/>
                </a:lnTo>
                <a:lnTo>
                  <a:pt x="5078" y="2543514"/>
                </a:lnTo>
                <a:lnTo>
                  <a:pt x="3491" y="2537483"/>
                </a:lnTo>
                <a:lnTo>
                  <a:pt x="2222" y="2532087"/>
                </a:lnTo>
                <a:lnTo>
                  <a:pt x="952" y="2526056"/>
                </a:lnTo>
                <a:lnTo>
                  <a:pt x="318" y="2520660"/>
                </a:lnTo>
                <a:lnTo>
                  <a:pt x="0" y="2514629"/>
                </a:lnTo>
                <a:lnTo>
                  <a:pt x="0" y="2508598"/>
                </a:lnTo>
                <a:lnTo>
                  <a:pt x="0" y="2502884"/>
                </a:lnTo>
                <a:lnTo>
                  <a:pt x="318" y="2497170"/>
                </a:lnTo>
                <a:lnTo>
                  <a:pt x="952" y="2491457"/>
                </a:lnTo>
                <a:lnTo>
                  <a:pt x="2222" y="2485426"/>
                </a:lnTo>
                <a:lnTo>
                  <a:pt x="3491" y="2480029"/>
                </a:lnTo>
                <a:lnTo>
                  <a:pt x="5078" y="2473998"/>
                </a:lnTo>
                <a:lnTo>
                  <a:pt x="6665" y="2468285"/>
                </a:lnTo>
                <a:lnTo>
                  <a:pt x="8570" y="2462889"/>
                </a:lnTo>
                <a:lnTo>
                  <a:pt x="10791" y="2457492"/>
                </a:lnTo>
                <a:lnTo>
                  <a:pt x="13648" y="2452414"/>
                </a:lnTo>
                <a:lnTo>
                  <a:pt x="16822" y="2446700"/>
                </a:lnTo>
                <a:lnTo>
                  <a:pt x="19996" y="2441621"/>
                </a:lnTo>
                <a:lnTo>
                  <a:pt x="23487" y="2436860"/>
                </a:lnTo>
                <a:lnTo>
                  <a:pt x="26978" y="2431781"/>
                </a:lnTo>
                <a:lnTo>
                  <a:pt x="31105" y="2427337"/>
                </a:lnTo>
                <a:lnTo>
                  <a:pt x="35231" y="2422576"/>
                </a:lnTo>
                <a:lnTo>
                  <a:pt x="1457784" y="1000202"/>
                </a:lnTo>
                <a:lnTo>
                  <a:pt x="1462227" y="995758"/>
                </a:lnTo>
                <a:lnTo>
                  <a:pt x="1466988" y="991631"/>
                </a:lnTo>
                <a:lnTo>
                  <a:pt x="1471749" y="987822"/>
                </a:lnTo>
                <a:lnTo>
                  <a:pt x="1476827" y="984330"/>
                </a:lnTo>
                <a:lnTo>
                  <a:pt x="1481906" y="981156"/>
                </a:lnTo>
                <a:lnTo>
                  <a:pt x="1486984" y="978617"/>
                </a:lnTo>
                <a:lnTo>
                  <a:pt x="1492697" y="975760"/>
                </a:lnTo>
                <a:lnTo>
                  <a:pt x="1498093" y="973221"/>
                </a:lnTo>
                <a:lnTo>
                  <a:pt x="1503488" y="971316"/>
                </a:lnTo>
                <a:lnTo>
                  <a:pt x="1509202" y="969411"/>
                </a:lnTo>
                <a:lnTo>
                  <a:pt x="1514597" y="967824"/>
                </a:lnTo>
                <a:lnTo>
                  <a:pt x="1520628" y="966555"/>
                </a:lnTo>
                <a:lnTo>
                  <a:pt x="1526023" y="965602"/>
                </a:lnTo>
                <a:lnTo>
                  <a:pt x="1532054" y="964968"/>
                </a:lnTo>
                <a:lnTo>
                  <a:pt x="1537767" y="964650"/>
                </a:lnTo>
                <a:lnTo>
                  <a:pt x="1543797" y="964333"/>
                </a:lnTo>
                <a:lnTo>
                  <a:pt x="1549828" y="964650"/>
                </a:lnTo>
                <a:lnTo>
                  <a:pt x="1555223" y="964968"/>
                </a:lnTo>
                <a:lnTo>
                  <a:pt x="1561254" y="965602"/>
                </a:lnTo>
                <a:lnTo>
                  <a:pt x="1566967" y="966555"/>
                </a:lnTo>
                <a:lnTo>
                  <a:pt x="1572680" y="967824"/>
                </a:lnTo>
                <a:lnTo>
                  <a:pt x="1578393" y="969411"/>
                </a:lnTo>
                <a:lnTo>
                  <a:pt x="1584106" y="971316"/>
                </a:lnTo>
                <a:lnTo>
                  <a:pt x="1589502" y="973221"/>
                </a:lnTo>
                <a:lnTo>
                  <a:pt x="1595215" y="975760"/>
                </a:lnTo>
                <a:lnTo>
                  <a:pt x="1600293" y="978617"/>
                </a:lnTo>
                <a:lnTo>
                  <a:pt x="1605371" y="981156"/>
                </a:lnTo>
                <a:lnTo>
                  <a:pt x="1610450" y="984330"/>
                </a:lnTo>
                <a:lnTo>
                  <a:pt x="1615528" y="987822"/>
                </a:lnTo>
                <a:lnTo>
                  <a:pt x="1620289" y="991631"/>
                </a:lnTo>
                <a:lnTo>
                  <a:pt x="1625050" y="995758"/>
                </a:lnTo>
                <a:lnTo>
                  <a:pt x="1629811" y="1000202"/>
                </a:lnTo>
                <a:lnTo>
                  <a:pt x="2103678" y="1474115"/>
                </a:lnTo>
                <a:lnTo>
                  <a:pt x="3334526" y="243464"/>
                </a:lnTo>
                <a:lnTo>
                  <a:pt x="3038399" y="243464"/>
                </a:lnTo>
                <a:lnTo>
                  <a:pt x="3032368" y="242829"/>
                </a:lnTo>
                <a:lnTo>
                  <a:pt x="3026338" y="242512"/>
                </a:lnTo>
                <a:lnTo>
                  <a:pt x="3019990" y="241877"/>
                </a:lnTo>
                <a:lnTo>
                  <a:pt x="3013959" y="240607"/>
                </a:lnTo>
                <a:lnTo>
                  <a:pt x="3008246" y="239338"/>
                </a:lnTo>
                <a:lnTo>
                  <a:pt x="3002216" y="237750"/>
                </a:lnTo>
                <a:lnTo>
                  <a:pt x="2996820" y="235846"/>
                </a:lnTo>
                <a:lnTo>
                  <a:pt x="2991107" y="233624"/>
                </a:lnTo>
                <a:lnTo>
                  <a:pt x="2985711" y="231085"/>
                </a:lnTo>
                <a:lnTo>
                  <a:pt x="2980633" y="228228"/>
                </a:lnTo>
                <a:lnTo>
                  <a:pt x="2975555" y="225688"/>
                </a:lnTo>
                <a:lnTo>
                  <a:pt x="2970794" y="222514"/>
                </a:lnTo>
                <a:lnTo>
                  <a:pt x="2966033" y="219022"/>
                </a:lnTo>
                <a:lnTo>
                  <a:pt x="2961272" y="215213"/>
                </a:lnTo>
                <a:lnTo>
                  <a:pt x="2956829" y="211404"/>
                </a:lnTo>
                <a:lnTo>
                  <a:pt x="2952703" y="207595"/>
                </a:lnTo>
                <a:lnTo>
                  <a:pt x="2948576" y="203151"/>
                </a:lnTo>
                <a:lnTo>
                  <a:pt x="2944768" y="198707"/>
                </a:lnTo>
                <a:lnTo>
                  <a:pt x="2941276" y="194581"/>
                </a:lnTo>
                <a:lnTo>
                  <a:pt x="2937468" y="189820"/>
                </a:lnTo>
                <a:lnTo>
                  <a:pt x="2934294" y="184423"/>
                </a:lnTo>
                <a:lnTo>
                  <a:pt x="2931755" y="179345"/>
                </a:lnTo>
                <a:lnTo>
                  <a:pt x="2928898" y="174266"/>
                </a:lnTo>
                <a:lnTo>
                  <a:pt x="2926676" y="168870"/>
                </a:lnTo>
                <a:lnTo>
                  <a:pt x="2924137" y="163156"/>
                </a:lnTo>
                <a:lnTo>
                  <a:pt x="2922550" y="157760"/>
                </a:lnTo>
                <a:lnTo>
                  <a:pt x="2920646" y="151729"/>
                </a:lnTo>
                <a:lnTo>
                  <a:pt x="2919376" y="146015"/>
                </a:lnTo>
                <a:lnTo>
                  <a:pt x="2918424" y="139984"/>
                </a:lnTo>
                <a:lnTo>
                  <a:pt x="2917472" y="133953"/>
                </a:lnTo>
                <a:lnTo>
                  <a:pt x="2917155" y="127922"/>
                </a:lnTo>
                <a:lnTo>
                  <a:pt x="2917155" y="121573"/>
                </a:lnTo>
                <a:lnTo>
                  <a:pt x="2917155" y="115225"/>
                </a:lnTo>
                <a:lnTo>
                  <a:pt x="2917472" y="109194"/>
                </a:lnTo>
                <a:lnTo>
                  <a:pt x="2918424" y="102845"/>
                </a:lnTo>
                <a:lnTo>
                  <a:pt x="2919376" y="97132"/>
                </a:lnTo>
                <a:lnTo>
                  <a:pt x="2920646" y="91101"/>
                </a:lnTo>
                <a:lnTo>
                  <a:pt x="2922550" y="85070"/>
                </a:lnTo>
                <a:lnTo>
                  <a:pt x="2924137" y="79674"/>
                </a:lnTo>
                <a:lnTo>
                  <a:pt x="2926676" y="74277"/>
                </a:lnTo>
                <a:lnTo>
                  <a:pt x="2928898" y="68564"/>
                </a:lnTo>
                <a:lnTo>
                  <a:pt x="2931755" y="63485"/>
                </a:lnTo>
                <a:lnTo>
                  <a:pt x="2934294" y="58406"/>
                </a:lnTo>
                <a:lnTo>
                  <a:pt x="2937468" y="53645"/>
                </a:lnTo>
                <a:lnTo>
                  <a:pt x="2941276" y="48883"/>
                </a:lnTo>
                <a:lnTo>
                  <a:pt x="2944768" y="44122"/>
                </a:lnTo>
                <a:lnTo>
                  <a:pt x="2948576" y="39678"/>
                </a:lnTo>
                <a:lnTo>
                  <a:pt x="2952703" y="35552"/>
                </a:lnTo>
                <a:lnTo>
                  <a:pt x="2956829" y="31425"/>
                </a:lnTo>
                <a:lnTo>
                  <a:pt x="2961272" y="27616"/>
                </a:lnTo>
                <a:lnTo>
                  <a:pt x="2966033" y="24124"/>
                </a:lnTo>
                <a:lnTo>
                  <a:pt x="2970794" y="20633"/>
                </a:lnTo>
                <a:lnTo>
                  <a:pt x="2975555" y="17459"/>
                </a:lnTo>
                <a:lnTo>
                  <a:pt x="2980633" y="14602"/>
                </a:lnTo>
                <a:lnTo>
                  <a:pt x="2985711" y="11745"/>
                </a:lnTo>
                <a:lnTo>
                  <a:pt x="2991107" y="9523"/>
                </a:lnTo>
                <a:lnTo>
                  <a:pt x="2996820" y="6984"/>
                </a:lnTo>
                <a:lnTo>
                  <a:pt x="3002216" y="5397"/>
                </a:lnTo>
                <a:lnTo>
                  <a:pt x="3008246" y="3492"/>
                </a:lnTo>
                <a:lnTo>
                  <a:pt x="3013959" y="2222"/>
                </a:lnTo>
                <a:lnTo>
                  <a:pt x="3019990" y="1270"/>
                </a:lnTo>
                <a:lnTo>
                  <a:pt x="3026338" y="318"/>
                </a:lnTo>
                <a:lnTo>
                  <a:pt x="303236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275856" y="627534"/>
            <a:ext cx="5112568" cy="518115"/>
          </a:xfrm>
          <a:prstGeom prst="rect">
            <a:avLst/>
          </a:prstGeom>
          <a:noFill/>
        </p:spPr>
        <p:txBody>
          <a:bodyPr wrap="square" lIns="86383" tIns="43192" rIns="86383" bIns="43192" rtlCol="0">
            <a:spAutoFit/>
          </a:bodyPr>
          <a:lstStyle/>
          <a:p>
            <a:pPr algn="l"/>
            <a:r>
              <a:rPr lang="en-US" altLang="zh-CN" sz="2800" b="1" dirty="0" smtClean="0">
                <a:solidFill>
                  <a:srgbClr val="007CD0"/>
                </a:solidFill>
                <a:latin typeface="微软雅黑" pitchFamily="34" charset="-122"/>
                <a:ea typeface="微软雅黑" panose="020B0503020204020204" pitchFamily="34" charset="-122"/>
              </a:rPr>
              <a:t>Financial Support</a:t>
            </a:r>
            <a:endParaRPr lang="ar-SA" altLang="zh-CN" sz="1600" b="1" dirty="0">
              <a:latin typeface="微软雅黑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168" y="699542"/>
            <a:ext cx="1368151" cy="659093"/>
          </a:xfrm>
          <a:prstGeom prst="rect">
            <a:avLst/>
          </a:prstGeom>
          <a:ln>
            <a:solidFill>
              <a:srgbClr val="3399FF"/>
            </a:solidFill>
          </a:ln>
          <a:effectLst>
            <a:glow rad="228600">
              <a:srgbClr val="007CD0">
                <a:alpha val="40000"/>
              </a:srgbClr>
            </a:glow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="" xmlns:p14="http://schemas.microsoft.com/office/powerpoint/2010/main" val="199098078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000" advClick="0" advTm="1000">
        <p14:vortex dir="r"/>
      </p:transition>
    </mc:Choice>
    <mc:Fallback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6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1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900"/>
                            </p:stCondLst>
                            <p:childTnLst>
                              <p:par>
                                <p:cTn id="5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400"/>
                            </p:stCondLst>
                            <p:childTnLst>
                              <p:par>
                                <p:cTn id="6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900"/>
                            </p:stCondLst>
                            <p:childTnLst>
                              <p:par>
                                <p:cTn id="6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800"/>
                            </p:stCondLst>
                            <p:childTnLst>
                              <p:par>
                                <p:cTn id="7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300"/>
                            </p:stCondLst>
                            <p:childTnLst>
                              <p:par>
                                <p:cTn id="8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800"/>
                            </p:stCondLst>
                            <p:childTnLst>
                              <p:par>
                                <p:cTn id="8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3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8700"/>
                            </p:stCondLst>
                            <p:childTnLst>
                              <p:par>
                                <p:cTn id="9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6" grpId="0" animBg="1"/>
      <p:bldP spid="12" grpId="0" animBg="1"/>
      <p:bldP spid="13" grpId="0" animBg="1"/>
      <p:bldP spid="14" grpId="0"/>
      <p:bldP spid="20" grpId="0" animBg="1"/>
      <p:bldP spid="21" grpId="0" animBg="1"/>
      <p:bldP spid="22" grpId="0"/>
      <p:bldP spid="28" grpId="0" animBg="1"/>
      <p:bldP spid="29" grpId="0" animBg="1"/>
      <p:bldP spid="30" grpId="0"/>
      <p:bldP spid="36" grpId="0" animBg="1"/>
      <p:bldP spid="37" grpId="0" animBg="1"/>
      <p:bldP spid="3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0800000" flipV="1">
            <a:off x="1928794" y="997080"/>
            <a:ext cx="30003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/>
                <a:ea typeface="微软雅黑"/>
              </a:rPr>
              <a:t>Technical Support</a:t>
            </a:r>
            <a:endParaRPr lang="zh-CN" altLang="en-US" sz="2400" b="1" dirty="0">
              <a:solidFill>
                <a:schemeClr val="tx1">
                  <a:lumMod val="95000"/>
                  <a:lumOff val="5000"/>
                </a:schemeClr>
              </a:solidFill>
              <a:latin typeface="微软雅黑"/>
              <a:ea typeface="微软雅黑"/>
            </a:endParaRPr>
          </a:p>
        </p:txBody>
      </p:sp>
      <p:sp>
        <p:nvSpPr>
          <p:cNvPr id="3" name="Freeform 40"/>
          <p:cNvSpPr>
            <a:spLocks noEditPoints="1"/>
          </p:cNvSpPr>
          <p:nvPr/>
        </p:nvSpPr>
        <p:spPr bwMode="auto">
          <a:xfrm>
            <a:off x="415234" y="227694"/>
            <a:ext cx="198630" cy="392994"/>
          </a:xfrm>
          <a:custGeom>
            <a:avLst/>
            <a:gdLst>
              <a:gd name="T0" fmla="*/ 173 w 579"/>
              <a:gd name="T1" fmla="*/ 818 h 857"/>
              <a:gd name="T2" fmla="*/ 551 w 579"/>
              <a:gd name="T3" fmla="*/ 818 h 857"/>
              <a:gd name="T4" fmla="*/ 571 w 579"/>
              <a:gd name="T5" fmla="*/ 838 h 857"/>
              <a:gd name="T6" fmla="*/ 551 w 579"/>
              <a:gd name="T7" fmla="*/ 857 h 857"/>
              <a:gd name="T8" fmla="*/ 173 w 579"/>
              <a:gd name="T9" fmla="*/ 857 h 857"/>
              <a:gd name="T10" fmla="*/ 153 w 579"/>
              <a:gd name="T11" fmla="*/ 838 h 857"/>
              <a:gd name="T12" fmla="*/ 173 w 579"/>
              <a:gd name="T13" fmla="*/ 818 h 857"/>
              <a:gd name="T14" fmla="*/ 181 w 579"/>
              <a:gd name="T15" fmla="*/ 632 h 857"/>
              <a:gd name="T16" fmla="*/ 389 w 579"/>
              <a:gd name="T17" fmla="*/ 290 h 857"/>
              <a:gd name="T18" fmla="*/ 462 w 579"/>
              <a:gd name="T19" fmla="*/ 334 h 857"/>
              <a:gd name="T20" fmla="*/ 255 w 579"/>
              <a:gd name="T21" fmla="*/ 676 h 857"/>
              <a:gd name="T22" fmla="*/ 181 w 579"/>
              <a:gd name="T23" fmla="*/ 632 h 857"/>
              <a:gd name="T24" fmla="*/ 35 w 579"/>
              <a:gd name="T25" fmla="*/ 543 h 857"/>
              <a:gd name="T26" fmla="*/ 243 w 579"/>
              <a:gd name="T27" fmla="*/ 201 h 857"/>
              <a:gd name="T28" fmla="*/ 316 w 579"/>
              <a:gd name="T29" fmla="*/ 245 h 857"/>
              <a:gd name="T30" fmla="*/ 108 w 579"/>
              <a:gd name="T31" fmla="*/ 587 h 857"/>
              <a:gd name="T32" fmla="*/ 35 w 579"/>
              <a:gd name="T33" fmla="*/ 543 h 857"/>
              <a:gd name="T34" fmla="*/ 2 w 579"/>
              <a:gd name="T35" fmla="*/ 820 h 857"/>
              <a:gd name="T36" fmla="*/ 22 w 579"/>
              <a:gd name="T37" fmla="*/ 650 h 857"/>
              <a:gd name="T38" fmla="*/ 165 w 579"/>
              <a:gd name="T39" fmla="*/ 736 h 857"/>
              <a:gd name="T40" fmla="*/ 24 w 579"/>
              <a:gd name="T41" fmla="*/ 833 h 857"/>
              <a:gd name="T42" fmla="*/ 2 w 579"/>
              <a:gd name="T43" fmla="*/ 820 h 857"/>
              <a:gd name="T44" fmla="*/ 299 w 579"/>
              <a:gd name="T45" fmla="*/ 106 h 857"/>
              <a:gd name="T46" fmla="*/ 269 w 579"/>
              <a:gd name="T47" fmla="*/ 156 h 857"/>
              <a:gd name="T48" fmla="*/ 488 w 579"/>
              <a:gd name="T49" fmla="*/ 289 h 857"/>
              <a:gd name="T50" fmla="*/ 519 w 579"/>
              <a:gd name="T51" fmla="*/ 239 h 857"/>
              <a:gd name="T52" fmla="*/ 299 w 579"/>
              <a:gd name="T53" fmla="*/ 106 h 857"/>
              <a:gd name="T54" fmla="*/ 346 w 579"/>
              <a:gd name="T55" fmla="*/ 30 h 857"/>
              <a:gd name="T56" fmla="*/ 412 w 579"/>
              <a:gd name="T57" fmla="*/ 14 h 857"/>
              <a:gd name="T58" fmla="*/ 549 w 579"/>
              <a:gd name="T59" fmla="*/ 97 h 857"/>
              <a:gd name="T60" fmla="*/ 566 w 579"/>
              <a:gd name="T61" fmla="*/ 163 h 857"/>
              <a:gd name="T62" fmla="*/ 547 w 579"/>
              <a:gd name="T63" fmla="*/ 194 h 857"/>
              <a:gd name="T64" fmla="*/ 327 w 579"/>
              <a:gd name="T65" fmla="*/ 61 h 857"/>
              <a:gd name="T66" fmla="*/ 346 w 579"/>
              <a:gd name="T67" fmla="*/ 30 h 8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79" h="857">
                <a:moveTo>
                  <a:pt x="173" y="818"/>
                </a:moveTo>
                <a:lnTo>
                  <a:pt x="551" y="818"/>
                </a:lnTo>
                <a:cubicBezTo>
                  <a:pt x="562" y="818"/>
                  <a:pt x="571" y="827"/>
                  <a:pt x="571" y="838"/>
                </a:cubicBezTo>
                <a:cubicBezTo>
                  <a:pt x="571" y="849"/>
                  <a:pt x="562" y="857"/>
                  <a:pt x="551" y="857"/>
                </a:cubicBezTo>
                <a:lnTo>
                  <a:pt x="173" y="857"/>
                </a:lnTo>
                <a:cubicBezTo>
                  <a:pt x="162" y="857"/>
                  <a:pt x="153" y="849"/>
                  <a:pt x="153" y="838"/>
                </a:cubicBezTo>
                <a:cubicBezTo>
                  <a:pt x="153" y="827"/>
                  <a:pt x="162" y="818"/>
                  <a:pt x="173" y="818"/>
                </a:cubicBezTo>
                <a:close/>
                <a:moveTo>
                  <a:pt x="181" y="632"/>
                </a:moveTo>
                <a:lnTo>
                  <a:pt x="389" y="290"/>
                </a:lnTo>
                <a:lnTo>
                  <a:pt x="462" y="334"/>
                </a:lnTo>
                <a:lnTo>
                  <a:pt x="255" y="676"/>
                </a:lnTo>
                <a:lnTo>
                  <a:pt x="181" y="632"/>
                </a:lnTo>
                <a:close/>
                <a:moveTo>
                  <a:pt x="35" y="543"/>
                </a:moveTo>
                <a:lnTo>
                  <a:pt x="243" y="201"/>
                </a:lnTo>
                <a:lnTo>
                  <a:pt x="316" y="245"/>
                </a:lnTo>
                <a:lnTo>
                  <a:pt x="108" y="587"/>
                </a:lnTo>
                <a:lnTo>
                  <a:pt x="35" y="543"/>
                </a:lnTo>
                <a:close/>
                <a:moveTo>
                  <a:pt x="2" y="820"/>
                </a:moveTo>
                <a:lnTo>
                  <a:pt x="22" y="650"/>
                </a:lnTo>
                <a:lnTo>
                  <a:pt x="165" y="736"/>
                </a:lnTo>
                <a:lnTo>
                  <a:pt x="24" y="833"/>
                </a:lnTo>
                <a:cubicBezTo>
                  <a:pt x="9" y="844"/>
                  <a:pt x="0" y="838"/>
                  <a:pt x="2" y="820"/>
                </a:cubicBezTo>
                <a:close/>
                <a:moveTo>
                  <a:pt x="299" y="106"/>
                </a:moveTo>
                <a:lnTo>
                  <a:pt x="269" y="156"/>
                </a:lnTo>
                <a:lnTo>
                  <a:pt x="488" y="289"/>
                </a:lnTo>
                <a:lnTo>
                  <a:pt x="519" y="239"/>
                </a:lnTo>
                <a:lnTo>
                  <a:pt x="299" y="106"/>
                </a:lnTo>
                <a:close/>
                <a:moveTo>
                  <a:pt x="346" y="30"/>
                </a:moveTo>
                <a:cubicBezTo>
                  <a:pt x="360" y="7"/>
                  <a:pt x="390" y="0"/>
                  <a:pt x="412" y="14"/>
                </a:cubicBezTo>
                <a:lnTo>
                  <a:pt x="549" y="97"/>
                </a:lnTo>
                <a:cubicBezTo>
                  <a:pt x="572" y="110"/>
                  <a:pt x="579" y="140"/>
                  <a:pt x="566" y="163"/>
                </a:cubicBezTo>
                <a:lnTo>
                  <a:pt x="547" y="194"/>
                </a:lnTo>
                <a:lnTo>
                  <a:pt x="327" y="61"/>
                </a:lnTo>
                <a:lnTo>
                  <a:pt x="346" y="3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4" name="直接连接符 53"/>
          <p:cNvCxnSpPr/>
          <p:nvPr/>
        </p:nvCxnSpPr>
        <p:spPr bwMode="auto">
          <a:xfrm flipH="1">
            <a:off x="739200" y="616159"/>
            <a:ext cx="74233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TextBox 4"/>
          <p:cNvSpPr txBox="1"/>
          <p:nvPr/>
        </p:nvSpPr>
        <p:spPr>
          <a:xfrm>
            <a:off x="566665" y="1428742"/>
            <a:ext cx="349775" cy="32316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rtlCol="0">
            <a:spAutoFit/>
          </a:bodyPr>
          <a:lstStyle/>
          <a:p>
            <a:pPr algn="r"/>
            <a:r>
              <a:rPr lang="en-US" altLang="zh-CN" sz="1500" dirty="0" smtClean="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ar-SA" altLang="zh-CN" sz="1500" dirty="0" smtClean="0">
                <a:latin typeface="微软雅黑" pitchFamily="34" charset="-122"/>
                <a:ea typeface="微软雅黑" pitchFamily="34" charset="-122"/>
              </a:rPr>
              <a:t>.</a:t>
            </a:r>
            <a:endParaRPr lang="zh-CN" altLang="en-US" sz="1500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6" name="组合 20"/>
          <p:cNvGrpSpPr/>
          <p:nvPr/>
        </p:nvGrpSpPr>
        <p:grpSpPr>
          <a:xfrm rot="16200000">
            <a:off x="3813938" y="1140545"/>
            <a:ext cx="902720" cy="1172844"/>
            <a:chOff x="4020870" y="2194485"/>
            <a:chExt cx="1102258" cy="143209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14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45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468313" y="1710912"/>
            <a:ext cx="3232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CN" sz="1600" b="1" dirty="0" smtClean="0">
                <a:latin typeface="微软雅黑" pitchFamily="34" charset="-122"/>
                <a:ea typeface="微软雅黑" pitchFamily="34" charset="-122"/>
              </a:rPr>
              <a:t>Loan Tracking System (LTS)</a:t>
            </a:r>
            <a:r>
              <a:rPr lang="ar-SA" altLang="zh-CN" sz="1600" b="1" dirty="0" smtClean="0">
                <a:latin typeface="微软雅黑" pitchFamily="34" charset="-122"/>
                <a:ea typeface="微软雅黑" pitchFamily="34" charset="-122"/>
              </a:rPr>
              <a:t> </a:t>
            </a:r>
            <a:endParaRPr lang="en-US" altLang="zh-CN" sz="16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KSO_Shape"/>
          <p:cNvSpPr>
            <a:spLocks/>
          </p:cNvSpPr>
          <p:nvPr/>
        </p:nvSpPr>
        <p:spPr bwMode="auto">
          <a:xfrm>
            <a:off x="4134442" y="1507552"/>
            <a:ext cx="553496" cy="470470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rgbClr val="007CD0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66664" y="2500312"/>
            <a:ext cx="349775" cy="32316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rtlCol="0">
            <a:spAutoFit/>
          </a:bodyPr>
          <a:lstStyle/>
          <a:p>
            <a:pPr algn="r"/>
            <a:r>
              <a:rPr lang="en-US" altLang="zh-CN" sz="1500" dirty="0" smtClean="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ar-SA" altLang="zh-CN" sz="1500" dirty="0" smtClean="0">
                <a:latin typeface="微软雅黑" pitchFamily="34" charset="-122"/>
                <a:ea typeface="微软雅黑" pitchFamily="34" charset="-122"/>
              </a:rPr>
              <a:t>.</a:t>
            </a:r>
            <a:endParaRPr lang="zh-CN" altLang="en-US" sz="1500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2" name="组合 26"/>
          <p:cNvGrpSpPr/>
          <p:nvPr/>
        </p:nvGrpSpPr>
        <p:grpSpPr>
          <a:xfrm rot="5400000" flipV="1">
            <a:off x="3817005" y="2205078"/>
            <a:ext cx="902720" cy="1183334"/>
            <a:chOff x="4020870" y="2194485"/>
            <a:chExt cx="1102258" cy="143209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3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43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4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539552" y="2788935"/>
            <a:ext cx="31246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CN" sz="1600" b="1" dirty="0" smtClean="0">
                <a:latin typeface="微软雅黑" pitchFamily="34" charset="-122"/>
                <a:ea typeface="微软雅黑" pitchFamily="34" charset="-122"/>
              </a:rPr>
              <a:t>External and Internal specialized training sessions and workshops.</a:t>
            </a:r>
            <a:endParaRPr lang="en-US" altLang="zh-CN" sz="16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KSO_Shape"/>
          <p:cNvSpPr>
            <a:spLocks/>
          </p:cNvSpPr>
          <p:nvPr/>
        </p:nvSpPr>
        <p:spPr bwMode="auto">
          <a:xfrm flipH="1">
            <a:off x="4071934" y="2500312"/>
            <a:ext cx="527637" cy="517728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rgbClr val="007CD0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77888" y="3643320"/>
            <a:ext cx="338554" cy="32316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rtlCol="0">
            <a:spAutoFit/>
          </a:bodyPr>
          <a:lstStyle/>
          <a:p>
            <a:pPr algn="r"/>
            <a:r>
              <a:rPr lang="ar-SA" altLang="zh-CN" sz="1500" dirty="0" smtClean="0">
                <a:latin typeface="微软雅黑" pitchFamily="34" charset="-122"/>
                <a:ea typeface="微软雅黑" pitchFamily="34" charset="-122"/>
              </a:rPr>
              <a:t>3</a:t>
            </a:r>
            <a:r>
              <a:rPr lang="en-US" altLang="zh-CN" sz="1500" dirty="0" smtClean="0">
                <a:latin typeface="微软雅黑" pitchFamily="34" charset="-122"/>
                <a:ea typeface="微软雅黑" pitchFamily="34" charset="-122"/>
              </a:rPr>
              <a:t>.</a:t>
            </a:r>
            <a:endParaRPr lang="zh-CN" altLang="en-US" sz="1500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8" name="组合 32"/>
          <p:cNvGrpSpPr/>
          <p:nvPr/>
        </p:nvGrpSpPr>
        <p:grpSpPr>
          <a:xfrm rot="16200000">
            <a:off x="3798120" y="3300887"/>
            <a:ext cx="902720" cy="1172844"/>
            <a:chOff x="4020870" y="2194485"/>
            <a:chExt cx="1102258" cy="143209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9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14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45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468313" y="3906688"/>
            <a:ext cx="31602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CN" sz="1600" b="1" dirty="0" smtClean="0">
                <a:latin typeface="微软雅黑" pitchFamily="34" charset="-122"/>
                <a:ea typeface="微软雅黑" pitchFamily="34" charset="-122"/>
              </a:rPr>
              <a:t>Studies, researches and consultancy services.</a:t>
            </a:r>
            <a:endParaRPr lang="en-US" altLang="zh-CN" sz="16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KSO_Shape"/>
          <p:cNvSpPr>
            <a:spLocks/>
          </p:cNvSpPr>
          <p:nvPr/>
        </p:nvSpPr>
        <p:spPr bwMode="auto">
          <a:xfrm>
            <a:off x="4129371" y="3667391"/>
            <a:ext cx="517292" cy="445733"/>
          </a:xfrm>
          <a:custGeom>
            <a:avLst/>
            <a:gdLst>
              <a:gd name="T0" fmla="*/ 838518 w 3856038"/>
              <a:gd name="T1" fmla="*/ 3035936 h 3319463"/>
              <a:gd name="T2" fmla="*/ 807086 w 3856038"/>
              <a:gd name="T3" fmla="*/ 3078481 h 3319463"/>
              <a:gd name="T4" fmla="*/ 345758 w 3856038"/>
              <a:gd name="T5" fmla="*/ 3083244 h 3319463"/>
              <a:gd name="T6" fmla="*/ 306705 w 3856038"/>
              <a:gd name="T7" fmla="*/ 3047684 h 3319463"/>
              <a:gd name="T8" fmla="*/ 1938189 w 3856038"/>
              <a:gd name="T9" fmla="*/ 1874411 h 3319463"/>
              <a:gd name="T10" fmla="*/ 2032113 w 3856038"/>
              <a:gd name="T11" fmla="*/ 1927728 h 3319463"/>
              <a:gd name="T12" fmla="*/ 2127625 w 3856038"/>
              <a:gd name="T13" fmla="*/ 1936931 h 3319463"/>
              <a:gd name="T14" fmla="*/ 2209174 w 3856038"/>
              <a:gd name="T15" fmla="*/ 1913446 h 3319463"/>
              <a:gd name="T16" fmla="*/ 2208222 w 3856038"/>
              <a:gd name="T17" fmla="*/ 3063251 h 3319463"/>
              <a:gd name="T18" fmla="*/ 2159673 w 3856038"/>
              <a:gd name="T19" fmla="*/ 3086101 h 3319463"/>
              <a:gd name="T20" fmla="*/ 1703060 w 3856038"/>
              <a:gd name="T21" fmla="*/ 3067694 h 3319463"/>
              <a:gd name="T22" fmla="*/ 1684338 w 3856038"/>
              <a:gd name="T23" fmla="*/ 1620838 h 3319463"/>
              <a:gd name="T24" fmla="*/ 1517659 w 3856038"/>
              <a:gd name="T25" fmla="*/ 3063249 h 3319463"/>
              <a:gd name="T26" fmla="*/ 1469110 w 3856038"/>
              <a:gd name="T27" fmla="*/ 3086100 h 3319463"/>
              <a:gd name="T28" fmla="*/ 1012179 w 3856038"/>
              <a:gd name="T29" fmla="*/ 3067693 h 3319463"/>
              <a:gd name="T30" fmla="*/ 993775 w 3856038"/>
              <a:gd name="T31" fmla="*/ 2030516 h 3319463"/>
              <a:gd name="T32" fmla="*/ 2903512 w 3856038"/>
              <a:gd name="T33" fmla="*/ 3058483 h 3319463"/>
              <a:gd name="T34" fmla="*/ 2858002 w 3856038"/>
              <a:gd name="T35" fmla="*/ 3085784 h 3319463"/>
              <a:gd name="T36" fmla="*/ 2397814 w 3856038"/>
              <a:gd name="T37" fmla="*/ 3071816 h 3319463"/>
              <a:gd name="T38" fmla="*/ 2374900 w 3856038"/>
              <a:gd name="T39" fmla="*/ 3023247 h 3319463"/>
              <a:gd name="T40" fmla="*/ 3393565 w 3856038"/>
              <a:gd name="T41" fmla="*/ 829618 h 3319463"/>
              <a:gd name="T42" fmla="*/ 3441797 w 3856038"/>
              <a:gd name="T43" fmla="*/ 916284 h 3319463"/>
              <a:gd name="T44" fmla="*/ 3518904 w 3856038"/>
              <a:gd name="T45" fmla="*/ 976601 h 3319463"/>
              <a:gd name="T46" fmla="*/ 3605213 w 3856038"/>
              <a:gd name="T47" fmla="*/ 3023244 h 3319463"/>
              <a:gd name="T48" fmla="*/ 3582367 w 3856038"/>
              <a:gd name="T49" fmla="*/ 3071815 h 3319463"/>
              <a:gd name="T50" fmla="*/ 3123532 w 3856038"/>
              <a:gd name="T51" fmla="*/ 3085783 h 3319463"/>
              <a:gd name="T52" fmla="*/ 3077839 w 3856038"/>
              <a:gd name="T53" fmla="*/ 3058481 h 3319463"/>
              <a:gd name="T54" fmla="*/ 3032368 w 3856038"/>
              <a:gd name="T55" fmla="*/ 0 h 3319463"/>
              <a:gd name="T56" fmla="*/ 3669057 w 3856038"/>
              <a:gd name="T57" fmla="*/ 6984 h 3319463"/>
              <a:gd name="T58" fmla="*/ 3714445 w 3856038"/>
              <a:gd name="T59" fmla="*/ 35552 h 3319463"/>
              <a:gd name="T60" fmla="*/ 3742692 w 3856038"/>
              <a:gd name="T61" fmla="*/ 80308 h 3319463"/>
              <a:gd name="T62" fmla="*/ 3749358 w 3856038"/>
              <a:gd name="T63" fmla="*/ 717377 h 3319463"/>
              <a:gd name="T64" fmla="*/ 3735075 w 3856038"/>
              <a:gd name="T65" fmla="*/ 769117 h 3319463"/>
              <a:gd name="T66" fmla="*/ 3700797 w 3856038"/>
              <a:gd name="T67" fmla="*/ 808795 h 3319463"/>
              <a:gd name="T68" fmla="*/ 3652870 w 3856038"/>
              <a:gd name="T69" fmla="*/ 830698 h 3319463"/>
              <a:gd name="T70" fmla="*/ 3597644 w 3856038"/>
              <a:gd name="T71" fmla="*/ 829110 h 3319463"/>
              <a:gd name="T72" fmla="*/ 3550670 w 3856038"/>
              <a:gd name="T73" fmla="*/ 804986 h 3319463"/>
              <a:gd name="T74" fmla="*/ 3518296 w 3856038"/>
              <a:gd name="T75" fmla="*/ 764039 h 3319463"/>
              <a:gd name="T76" fmla="*/ 3506552 w 3856038"/>
              <a:gd name="T77" fmla="*/ 711346 h 3319463"/>
              <a:gd name="T78" fmla="*/ 2155095 w 3856038"/>
              <a:gd name="T79" fmla="*/ 1756621 h 3319463"/>
              <a:gd name="T80" fmla="*/ 2103678 w 3856038"/>
              <a:gd name="T81" fmla="*/ 1768049 h 3319463"/>
              <a:gd name="T82" fmla="*/ 2052577 w 3856038"/>
              <a:gd name="T83" fmla="*/ 1756621 h 3319463"/>
              <a:gd name="T84" fmla="*/ 207257 w 3856038"/>
              <a:gd name="T85" fmla="*/ 2594619 h 3319463"/>
              <a:gd name="T86" fmla="*/ 161553 w 3856038"/>
              <a:gd name="T87" fmla="*/ 2623505 h 3319463"/>
              <a:gd name="T88" fmla="*/ 109818 w 3856038"/>
              <a:gd name="T89" fmla="*/ 2629853 h 3319463"/>
              <a:gd name="T90" fmla="*/ 59670 w 3856038"/>
              <a:gd name="T91" fmla="*/ 2613665 h 3319463"/>
              <a:gd name="T92" fmla="*/ 19996 w 3856038"/>
              <a:gd name="T93" fmla="*/ 2575574 h 3319463"/>
              <a:gd name="T94" fmla="*/ 952 w 3856038"/>
              <a:gd name="T95" fmla="*/ 2526056 h 3319463"/>
              <a:gd name="T96" fmla="*/ 5078 w 3856038"/>
              <a:gd name="T97" fmla="*/ 2473998 h 3319463"/>
              <a:gd name="T98" fmla="*/ 31105 w 3856038"/>
              <a:gd name="T99" fmla="*/ 2427337 h 3319463"/>
              <a:gd name="T100" fmla="*/ 1492697 w 3856038"/>
              <a:gd name="T101" fmla="*/ 975760 h 3319463"/>
              <a:gd name="T102" fmla="*/ 1543797 w 3856038"/>
              <a:gd name="T103" fmla="*/ 964333 h 3319463"/>
              <a:gd name="T104" fmla="*/ 1595215 w 3856038"/>
              <a:gd name="T105" fmla="*/ 975760 h 3319463"/>
              <a:gd name="T106" fmla="*/ 3334526 w 3856038"/>
              <a:gd name="T107" fmla="*/ 243464 h 3319463"/>
              <a:gd name="T108" fmla="*/ 2991107 w 3856038"/>
              <a:gd name="T109" fmla="*/ 233624 h 3319463"/>
              <a:gd name="T110" fmla="*/ 2948576 w 3856038"/>
              <a:gd name="T111" fmla="*/ 203151 h 3319463"/>
              <a:gd name="T112" fmla="*/ 2922550 w 3856038"/>
              <a:gd name="T113" fmla="*/ 157760 h 3319463"/>
              <a:gd name="T114" fmla="*/ 2918424 w 3856038"/>
              <a:gd name="T115" fmla="*/ 102845 h 3319463"/>
              <a:gd name="T116" fmla="*/ 2937468 w 3856038"/>
              <a:gd name="T117" fmla="*/ 53645 h 3319463"/>
              <a:gd name="T118" fmla="*/ 2975555 w 3856038"/>
              <a:gd name="T119" fmla="*/ 17459 h 3319463"/>
              <a:gd name="T120" fmla="*/ 3026338 w 3856038"/>
              <a:gd name="T121" fmla="*/ 318 h 3319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56038" h="3319463">
                <a:moveTo>
                  <a:pt x="50800" y="3187700"/>
                </a:moveTo>
                <a:lnTo>
                  <a:pt x="3856038" y="3187700"/>
                </a:lnTo>
                <a:lnTo>
                  <a:pt x="3856038" y="3319463"/>
                </a:lnTo>
                <a:lnTo>
                  <a:pt x="50800" y="3319463"/>
                </a:lnTo>
                <a:lnTo>
                  <a:pt x="50800" y="3187700"/>
                </a:lnTo>
                <a:close/>
                <a:moveTo>
                  <a:pt x="839788" y="2182813"/>
                </a:moveTo>
                <a:lnTo>
                  <a:pt x="839788" y="3023236"/>
                </a:lnTo>
                <a:lnTo>
                  <a:pt x="839471" y="3029586"/>
                </a:lnTo>
                <a:lnTo>
                  <a:pt x="838518" y="3035936"/>
                </a:lnTo>
                <a:lnTo>
                  <a:pt x="837248" y="3041969"/>
                </a:lnTo>
                <a:lnTo>
                  <a:pt x="834708" y="3047684"/>
                </a:lnTo>
                <a:lnTo>
                  <a:pt x="832486" y="3053399"/>
                </a:lnTo>
                <a:lnTo>
                  <a:pt x="829311" y="3058479"/>
                </a:lnTo>
                <a:lnTo>
                  <a:pt x="825501" y="3063241"/>
                </a:lnTo>
                <a:lnTo>
                  <a:pt x="821373" y="3067686"/>
                </a:lnTo>
                <a:lnTo>
                  <a:pt x="816928" y="3071814"/>
                </a:lnTo>
                <a:lnTo>
                  <a:pt x="812166" y="3075306"/>
                </a:lnTo>
                <a:lnTo>
                  <a:pt x="807086" y="3078481"/>
                </a:lnTo>
                <a:lnTo>
                  <a:pt x="801688" y="3081339"/>
                </a:lnTo>
                <a:lnTo>
                  <a:pt x="795656" y="3083244"/>
                </a:lnTo>
                <a:lnTo>
                  <a:pt x="789623" y="3084831"/>
                </a:lnTo>
                <a:lnTo>
                  <a:pt x="783591" y="3085784"/>
                </a:lnTo>
                <a:lnTo>
                  <a:pt x="777241" y="3086101"/>
                </a:lnTo>
                <a:lnTo>
                  <a:pt x="364173" y="3086101"/>
                </a:lnTo>
                <a:lnTo>
                  <a:pt x="357823" y="3085784"/>
                </a:lnTo>
                <a:lnTo>
                  <a:pt x="351473" y="3084831"/>
                </a:lnTo>
                <a:lnTo>
                  <a:pt x="345758" y="3083244"/>
                </a:lnTo>
                <a:lnTo>
                  <a:pt x="339725" y="3081339"/>
                </a:lnTo>
                <a:lnTo>
                  <a:pt x="334328" y="3078481"/>
                </a:lnTo>
                <a:lnTo>
                  <a:pt x="329248" y="3075306"/>
                </a:lnTo>
                <a:lnTo>
                  <a:pt x="324485" y="3071814"/>
                </a:lnTo>
                <a:lnTo>
                  <a:pt x="320040" y="3067686"/>
                </a:lnTo>
                <a:lnTo>
                  <a:pt x="315595" y="3063241"/>
                </a:lnTo>
                <a:lnTo>
                  <a:pt x="312103" y="3058479"/>
                </a:lnTo>
                <a:lnTo>
                  <a:pt x="308928" y="3053399"/>
                </a:lnTo>
                <a:lnTo>
                  <a:pt x="306705" y="3047684"/>
                </a:lnTo>
                <a:lnTo>
                  <a:pt x="304165" y="3041969"/>
                </a:lnTo>
                <a:lnTo>
                  <a:pt x="302578" y="3035936"/>
                </a:lnTo>
                <a:lnTo>
                  <a:pt x="301943" y="3029586"/>
                </a:lnTo>
                <a:lnTo>
                  <a:pt x="301625" y="3023236"/>
                </a:lnTo>
                <a:lnTo>
                  <a:pt x="301625" y="2721293"/>
                </a:lnTo>
                <a:lnTo>
                  <a:pt x="839788" y="2182813"/>
                </a:lnTo>
                <a:close/>
                <a:moveTo>
                  <a:pt x="1684338" y="1620838"/>
                </a:moveTo>
                <a:lnTo>
                  <a:pt x="1929304" y="1865842"/>
                </a:lnTo>
                <a:lnTo>
                  <a:pt x="1938189" y="1874411"/>
                </a:lnTo>
                <a:lnTo>
                  <a:pt x="1947708" y="1882345"/>
                </a:lnTo>
                <a:lnTo>
                  <a:pt x="1957227" y="1889644"/>
                </a:lnTo>
                <a:lnTo>
                  <a:pt x="1967064" y="1896944"/>
                </a:lnTo>
                <a:lnTo>
                  <a:pt x="1977218" y="1903291"/>
                </a:lnTo>
                <a:lnTo>
                  <a:pt x="1987690" y="1909003"/>
                </a:lnTo>
                <a:lnTo>
                  <a:pt x="1998478" y="1914716"/>
                </a:lnTo>
                <a:lnTo>
                  <a:pt x="2009267" y="1919476"/>
                </a:lnTo>
                <a:lnTo>
                  <a:pt x="2020690" y="1923602"/>
                </a:lnTo>
                <a:lnTo>
                  <a:pt x="2032113" y="1927728"/>
                </a:lnTo>
                <a:lnTo>
                  <a:pt x="2043537" y="1930901"/>
                </a:lnTo>
                <a:lnTo>
                  <a:pt x="2055277" y="1933440"/>
                </a:lnTo>
                <a:lnTo>
                  <a:pt x="2067335" y="1935344"/>
                </a:lnTo>
                <a:lnTo>
                  <a:pt x="2079393" y="1936931"/>
                </a:lnTo>
                <a:lnTo>
                  <a:pt x="2091768" y="1937883"/>
                </a:lnTo>
                <a:lnTo>
                  <a:pt x="2103826" y="1938201"/>
                </a:lnTo>
                <a:lnTo>
                  <a:pt x="2111759" y="1937883"/>
                </a:lnTo>
                <a:lnTo>
                  <a:pt x="2119692" y="1937566"/>
                </a:lnTo>
                <a:lnTo>
                  <a:pt x="2127625" y="1936931"/>
                </a:lnTo>
                <a:lnTo>
                  <a:pt x="2135240" y="1935979"/>
                </a:lnTo>
                <a:lnTo>
                  <a:pt x="2142856" y="1934710"/>
                </a:lnTo>
                <a:lnTo>
                  <a:pt x="2150788" y="1933440"/>
                </a:lnTo>
                <a:lnTo>
                  <a:pt x="2158404" y="1931536"/>
                </a:lnTo>
                <a:lnTo>
                  <a:pt x="2165702" y="1929949"/>
                </a:lnTo>
                <a:lnTo>
                  <a:pt x="2173318" y="1927728"/>
                </a:lnTo>
                <a:lnTo>
                  <a:pt x="2180299" y="1925189"/>
                </a:lnTo>
                <a:lnTo>
                  <a:pt x="2194895" y="1919794"/>
                </a:lnTo>
                <a:lnTo>
                  <a:pt x="2209174" y="1913446"/>
                </a:lnTo>
                <a:lnTo>
                  <a:pt x="2222501" y="1906782"/>
                </a:lnTo>
                <a:lnTo>
                  <a:pt x="2222501" y="3023263"/>
                </a:lnTo>
                <a:lnTo>
                  <a:pt x="2222501" y="3029611"/>
                </a:lnTo>
                <a:lnTo>
                  <a:pt x="2221232" y="3035958"/>
                </a:lnTo>
                <a:lnTo>
                  <a:pt x="2219645" y="3041988"/>
                </a:lnTo>
                <a:lnTo>
                  <a:pt x="2217742" y="3047700"/>
                </a:lnTo>
                <a:lnTo>
                  <a:pt x="2214886" y="3053413"/>
                </a:lnTo>
                <a:lnTo>
                  <a:pt x="2211713" y="3058491"/>
                </a:lnTo>
                <a:lnTo>
                  <a:pt x="2208222" y="3063251"/>
                </a:lnTo>
                <a:lnTo>
                  <a:pt x="2204414" y="3067694"/>
                </a:lnTo>
                <a:lnTo>
                  <a:pt x="2199655" y="3071820"/>
                </a:lnTo>
                <a:lnTo>
                  <a:pt x="2194895" y="3075311"/>
                </a:lnTo>
                <a:lnTo>
                  <a:pt x="2189818" y="3078484"/>
                </a:lnTo>
                <a:lnTo>
                  <a:pt x="2184424" y="3081341"/>
                </a:lnTo>
                <a:lnTo>
                  <a:pt x="2178712" y="3083245"/>
                </a:lnTo>
                <a:lnTo>
                  <a:pt x="2172366" y="3084832"/>
                </a:lnTo>
                <a:lnTo>
                  <a:pt x="2166654" y="3085784"/>
                </a:lnTo>
                <a:lnTo>
                  <a:pt x="2159673" y="3086101"/>
                </a:lnTo>
                <a:lnTo>
                  <a:pt x="1747166" y="3086101"/>
                </a:lnTo>
                <a:lnTo>
                  <a:pt x="1740820" y="3085784"/>
                </a:lnTo>
                <a:lnTo>
                  <a:pt x="1734474" y="3084832"/>
                </a:lnTo>
                <a:lnTo>
                  <a:pt x="1728445" y="3083245"/>
                </a:lnTo>
                <a:lnTo>
                  <a:pt x="1723050" y="3081341"/>
                </a:lnTo>
                <a:lnTo>
                  <a:pt x="1717656" y="3078484"/>
                </a:lnTo>
                <a:lnTo>
                  <a:pt x="1712579" y="3075311"/>
                </a:lnTo>
                <a:lnTo>
                  <a:pt x="1707185" y="3071820"/>
                </a:lnTo>
                <a:lnTo>
                  <a:pt x="1703060" y="3067694"/>
                </a:lnTo>
                <a:lnTo>
                  <a:pt x="1698935" y="3063251"/>
                </a:lnTo>
                <a:lnTo>
                  <a:pt x="1695444" y="3058491"/>
                </a:lnTo>
                <a:lnTo>
                  <a:pt x="1692271" y="3053413"/>
                </a:lnTo>
                <a:lnTo>
                  <a:pt x="1689415" y="3047700"/>
                </a:lnTo>
                <a:lnTo>
                  <a:pt x="1687511" y="3041988"/>
                </a:lnTo>
                <a:lnTo>
                  <a:pt x="1685925" y="3035958"/>
                </a:lnTo>
                <a:lnTo>
                  <a:pt x="1684973" y="3029611"/>
                </a:lnTo>
                <a:lnTo>
                  <a:pt x="1684338" y="3023263"/>
                </a:lnTo>
                <a:lnTo>
                  <a:pt x="1684338" y="1620838"/>
                </a:lnTo>
                <a:close/>
                <a:moveTo>
                  <a:pt x="1531938" y="1492251"/>
                </a:moveTo>
                <a:lnTo>
                  <a:pt x="1531938" y="3023260"/>
                </a:lnTo>
                <a:lnTo>
                  <a:pt x="1531304" y="3029608"/>
                </a:lnTo>
                <a:lnTo>
                  <a:pt x="1530669" y="3035955"/>
                </a:lnTo>
                <a:lnTo>
                  <a:pt x="1529082" y="3041985"/>
                </a:lnTo>
                <a:lnTo>
                  <a:pt x="1527178" y="3047698"/>
                </a:lnTo>
                <a:lnTo>
                  <a:pt x="1524323" y="3053411"/>
                </a:lnTo>
                <a:lnTo>
                  <a:pt x="1521150" y="3058489"/>
                </a:lnTo>
                <a:lnTo>
                  <a:pt x="1517659" y="3063249"/>
                </a:lnTo>
                <a:lnTo>
                  <a:pt x="1513217" y="3067693"/>
                </a:lnTo>
                <a:lnTo>
                  <a:pt x="1509092" y="3071818"/>
                </a:lnTo>
                <a:lnTo>
                  <a:pt x="1504332" y="3075309"/>
                </a:lnTo>
                <a:lnTo>
                  <a:pt x="1498938" y="3078483"/>
                </a:lnTo>
                <a:lnTo>
                  <a:pt x="1493543" y="3081340"/>
                </a:lnTo>
                <a:lnTo>
                  <a:pt x="1487514" y="3083244"/>
                </a:lnTo>
                <a:lnTo>
                  <a:pt x="1481803" y="3084831"/>
                </a:lnTo>
                <a:lnTo>
                  <a:pt x="1475456" y="3085783"/>
                </a:lnTo>
                <a:lnTo>
                  <a:pt x="1469110" y="3086100"/>
                </a:lnTo>
                <a:lnTo>
                  <a:pt x="1056286" y="3086100"/>
                </a:lnTo>
                <a:lnTo>
                  <a:pt x="1050257" y="3085783"/>
                </a:lnTo>
                <a:lnTo>
                  <a:pt x="1043911" y="3084831"/>
                </a:lnTo>
                <a:lnTo>
                  <a:pt x="1037882" y="3083244"/>
                </a:lnTo>
                <a:lnTo>
                  <a:pt x="1031853" y="3081340"/>
                </a:lnTo>
                <a:lnTo>
                  <a:pt x="1026776" y="3078483"/>
                </a:lnTo>
                <a:lnTo>
                  <a:pt x="1021381" y="3075309"/>
                </a:lnTo>
                <a:lnTo>
                  <a:pt x="1016622" y="3071818"/>
                </a:lnTo>
                <a:lnTo>
                  <a:pt x="1012179" y="3067693"/>
                </a:lnTo>
                <a:lnTo>
                  <a:pt x="1008372" y="3063249"/>
                </a:lnTo>
                <a:lnTo>
                  <a:pt x="1004246" y="3058489"/>
                </a:lnTo>
                <a:lnTo>
                  <a:pt x="1001391" y="3053411"/>
                </a:lnTo>
                <a:lnTo>
                  <a:pt x="998852" y="3047698"/>
                </a:lnTo>
                <a:lnTo>
                  <a:pt x="996631" y="3041985"/>
                </a:lnTo>
                <a:lnTo>
                  <a:pt x="995044" y="3035955"/>
                </a:lnTo>
                <a:lnTo>
                  <a:pt x="994092" y="3029608"/>
                </a:lnTo>
                <a:lnTo>
                  <a:pt x="993775" y="3023260"/>
                </a:lnTo>
                <a:lnTo>
                  <a:pt x="993775" y="2030516"/>
                </a:lnTo>
                <a:lnTo>
                  <a:pt x="1531938" y="1492251"/>
                </a:lnTo>
                <a:close/>
                <a:moveTo>
                  <a:pt x="2914650" y="1230313"/>
                </a:moveTo>
                <a:lnTo>
                  <a:pt x="2914650" y="3023247"/>
                </a:lnTo>
                <a:lnTo>
                  <a:pt x="2914014" y="3029596"/>
                </a:lnTo>
                <a:lnTo>
                  <a:pt x="2913059" y="3035945"/>
                </a:lnTo>
                <a:lnTo>
                  <a:pt x="2911468" y="3041976"/>
                </a:lnTo>
                <a:lnTo>
                  <a:pt x="2909240" y="3047690"/>
                </a:lnTo>
                <a:lnTo>
                  <a:pt x="2906694" y="3053404"/>
                </a:lnTo>
                <a:lnTo>
                  <a:pt x="2903512" y="3058483"/>
                </a:lnTo>
                <a:lnTo>
                  <a:pt x="2900011" y="3063245"/>
                </a:lnTo>
                <a:lnTo>
                  <a:pt x="2895874" y="3067689"/>
                </a:lnTo>
                <a:lnTo>
                  <a:pt x="2891736" y="3071816"/>
                </a:lnTo>
                <a:lnTo>
                  <a:pt x="2886326" y="3075308"/>
                </a:lnTo>
                <a:lnTo>
                  <a:pt x="2881234" y="3078482"/>
                </a:lnTo>
                <a:lnTo>
                  <a:pt x="2875824" y="3081340"/>
                </a:lnTo>
                <a:lnTo>
                  <a:pt x="2870414" y="3083244"/>
                </a:lnTo>
                <a:lnTo>
                  <a:pt x="2864367" y="3084831"/>
                </a:lnTo>
                <a:lnTo>
                  <a:pt x="2858002" y="3085784"/>
                </a:lnTo>
                <a:lnTo>
                  <a:pt x="2851637" y="3086101"/>
                </a:lnTo>
                <a:lnTo>
                  <a:pt x="2437914" y="3086101"/>
                </a:lnTo>
                <a:lnTo>
                  <a:pt x="2430912" y="3085784"/>
                </a:lnTo>
                <a:lnTo>
                  <a:pt x="2425184" y="3084831"/>
                </a:lnTo>
                <a:lnTo>
                  <a:pt x="2418819" y="3083244"/>
                </a:lnTo>
                <a:lnTo>
                  <a:pt x="2413090" y="3081340"/>
                </a:lnTo>
                <a:lnTo>
                  <a:pt x="2407680" y="3078482"/>
                </a:lnTo>
                <a:lnTo>
                  <a:pt x="2402588" y="3075308"/>
                </a:lnTo>
                <a:lnTo>
                  <a:pt x="2397814" y="3071816"/>
                </a:lnTo>
                <a:lnTo>
                  <a:pt x="2393040" y="3067689"/>
                </a:lnTo>
                <a:lnTo>
                  <a:pt x="2389221" y="3063245"/>
                </a:lnTo>
                <a:lnTo>
                  <a:pt x="2385721" y="3058483"/>
                </a:lnTo>
                <a:lnTo>
                  <a:pt x="2382538" y="3053404"/>
                </a:lnTo>
                <a:lnTo>
                  <a:pt x="2379674" y="3047690"/>
                </a:lnTo>
                <a:lnTo>
                  <a:pt x="2377764" y="3041976"/>
                </a:lnTo>
                <a:lnTo>
                  <a:pt x="2376173" y="3035945"/>
                </a:lnTo>
                <a:lnTo>
                  <a:pt x="2374900" y="3029596"/>
                </a:lnTo>
                <a:lnTo>
                  <a:pt x="2374900" y="3023247"/>
                </a:lnTo>
                <a:lnTo>
                  <a:pt x="2374900" y="1768701"/>
                </a:lnTo>
                <a:lnTo>
                  <a:pt x="2914650" y="1230313"/>
                </a:lnTo>
                <a:close/>
                <a:moveTo>
                  <a:pt x="3382142" y="762000"/>
                </a:moveTo>
                <a:lnTo>
                  <a:pt x="3382777" y="774063"/>
                </a:lnTo>
                <a:lnTo>
                  <a:pt x="3384046" y="785492"/>
                </a:lnTo>
                <a:lnTo>
                  <a:pt x="3385633" y="796920"/>
                </a:lnTo>
                <a:lnTo>
                  <a:pt x="3387536" y="808031"/>
                </a:lnTo>
                <a:lnTo>
                  <a:pt x="3390392" y="818825"/>
                </a:lnTo>
                <a:lnTo>
                  <a:pt x="3393565" y="829618"/>
                </a:lnTo>
                <a:lnTo>
                  <a:pt x="3397056" y="840094"/>
                </a:lnTo>
                <a:lnTo>
                  <a:pt x="3401181" y="850888"/>
                </a:lnTo>
                <a:lnTo>
                  <a:pt x="3405623" y="860729"/>
                </a:lnTo>
                <a:lnTo>
                  <a:pt x="3410383" y="870570"/>
                </a:lnTo>
                <a:lnTo>
                  <a:pt x="3416095" y="880411"/>
                </a:lnTo>
                <a:lnTo>
                  <a:pt x="3421806" y="889935"/>
                </a:lnTo>
                <a:lnTo>
                  <a:pt x="3427835" y="899141"/>
                </a:lnTo>
                <a:lnTo>
                  <a:pt x="3434499" y="907713"/>
                </a:lnTo>
                <a:lnTo>
                  <a:pt x="3441797" y="916284"/>
                </a:lnTo>
                <a:lnTo>
                  <a:pt x="3448778" y="924220"/>
                </a:lnTo>
                <a:lnTo>
                  <a:pt x="3456711" y="932157"/>
                </a:lnTo>
                <a:lnTo>
                  <a:pt x="3464644" y="939776"/>
                </a:lnTo>
                <a:lnTo>
                  <a:pt x="3472894" y="946760"/>
                </a:lnTo>
                <a:lnTo>
                  <a:pt x="3481461" y="953426"/>
                </a:lnTo>
                <a:lnTo>
                  <a:pt x="3490663" y="960093"/>
                </a:lnTo>
                <a:lnTo>
                  <a:pt x="3499548" y="966125"/>
                </a:lnTo>
                <a:lnTo>
                  <a:pt x="3509067" y="971521"/>
                </a:lnTo>
                <a:lnTo>
                  <a:pt x="3518904" y="976601"/>
                </a:lnTo>
                <a:lnTo>
                  <a:pt x="3529058" y="981363"/>
                </a:lnTo>
                <a:lnTo>
                  <a:pt x="3539529" y="985807"/>
                </a:lnTo>
                <a:lnTo>
                  <a:pt x="3549683" y="989616"/>
                </a:lnTo>
                <a:lnTo>
                  <a:pt x="3560155" y="992791"/>
                </a:lnTo>
                <a:lnTo>
                  <a:pt x="3571261" y="995966"/>
                </a:lnTo>
                <a:lnTo>
                  <a:pt x="3582367" y="998505"/>
                </a:lnTo>
                <a:lnTo>
                  <a:pt x="3593790" y="1000093"/>
                </a:lnTo>
                <a:lnTo>
                  <a:pt x="3605213" y="1001680"/>
                </a:lnTo>
                <a:lnTo>
                  <a:pt x="3605213" y="3023244"/>
                </a:lnTo>
                <a:lnTo>
                  <a:pt x="3604896" y="3029593"/>
                </a:lnTo>
                <a:lnTo>
                  <a:pt x="3603944" y="3035942"/>
                </a:lnTo>
                <a:lnTo>
                  <a:pt x="3602357" y="3041974"/>
                </a:lnTo>
                <a:lnTo>
                  <a:pt x="3600136" y="3047688"/>
                </a:lnTo>
                <a:lnTo>
                  <a:pt x="3597598" y="3053402"/>
                </a:lnTo>
                <a:lnTo>
                  <a:pt x="3594425" y="3058481"/>
                </a:lnTo>
                <a:lnTo>
                  <a:pt x="3590617" y="3063243"/>
                </a:lnTo>
                <a:lnTo>
                  <a:pt x="3586809" y="3067688"/>
                </a:lnTo>
                <a:lnTo>
                  <a:pt x="3582367" y="3071815"/>
                </a:lnTo>
                <a:lnTo>
                  <a:pt x="3577607" y="3075307"/>
                </a:lnTo>
                <a:lnTo>
                  <a:pt x="3572213" y="3078481"/>
                </a:lnTo>
                <a:lnTo>
                  <a:pt x="3567136" y="3081338"/>
                </a:lnTo>
                <a:lnTo>
                  <a:pt x="3561107" y="3083243"/>
                </a:lnTo>
                <a:lnTo>
                  <a:pt x="3555078" y="3084830"/>
                </a:lnTo>
                <a:lnTo>
                  <a:pt x="3548732" y="3085783"/>
                </a:lnTo>
                <a:lnTo>
                  <a:pt x="3542703" y="3086100"/>
                </a:lnTo>
                <a:lnTo>
                  <a:pt x="3129878" y="3086100"/>
                </a:lnTo>
                <a:lnTo>
                  <a:pt x="3123532" y="3085783"/>
                </a:lnTo>
                <a:lnTo>
                  <a:pt x="3117186" y="3084830"/>
                </a:lnTo>
                <a:lnTo>
                  <a:pt x="3111474" y="3083243"/>
                </a:lnTo>
                <a:lnTo>
                  <a:pt x="3105445" y="3081338"/>
                </a:lnTo>
                <a:lnTo>
                  <a:pt x="3099733" y="3078481"/>
                </a:lnTo>
                <a:lnTo>
                  <a:pt x="3094656" y="3075307"/>
                </a:lnTo>
                <a:lnTo>
                  <a:pt x="3089897" y="3071815"/>
                </a:lnTo>
                <a:lnTo>
                  <a:pt x="3085454" y="3067688"/>
                </a:lnTo>
                <a:lnTo>
                  <a:pt x="3081329" y="3063243"/>
                </a:lnTo>
                <a:lnTo>
                  <a:pt x="3077839" y="3058481"/>
                </a:lnTo>
                <a:lnTo>
                  <a:pt x="3074666" y="3053402"/>
                </a:lnTo>
                <a:lnTo>
                  <a:pt x="3071810" y="3047688"/>
                </a:lnTo>
                <a:lnTo>
                  <a:pt x="3069906" y="3041974"/>
                </a:lnTo>
                <a:lnTo>
                  <a:pt x="3068320" y="3035942"/>
                </a:lnTo>
                <a:lnTo>
                  <a:pt x="3067685" y="3029593"/>
                </a:lnTo>
                <a:lnTo>
                  <a:pt x="3067050" y="3023244"/>
                </a:lnTo>
                <a:lnTo>
                  <a:pt x="3067050" y="1077552"/>
                </a:lnTo>
                <a:lnTo>
                  <a:pt x="3382142" y="762000"/>
                </a:lnTo>
                <a:close/>
                <a:moveTo>
                  <a:pt x="3032368" y="0"/>
                </a:moveTo>
                <a:lnTo>
                  <a:pt x="3038399" y="0"/>
                </a:lnTo>
                <a:lnTo>
                  <a:pt x="3628114" y="0"/>
                </a:lnTo>
                <a:lnTo>
                  <a:pt x="3634144" y="0"/>
                </a:lnTo>
                <a:lnTo>
                  <a:pt x="3640175" y="318"/>
                </a:lnTo>
                <a:lnTo>
                  <a:pt x="3646205" y="1270"/>
                </a:lnTo>
                <a:lnTo>
                  <a:pt x="3651918" y="2222"/>
                </a:lnTo>
                <a:lnTo>
                  <a:pt x="3657631" y="3492"/>
                </a:lnTo>
                <a:lnTo>
                  <a:pt x="3663344" y="5079"/>
                </a:lnTo>
                <a:lnTo>
                  <a:pt x="3669057" y="6984"/>
                </a:lnTo>
                <a:lnTo>
                  <a:pt x="3674453" y="9206"/>
                </a:lnTo>
                <a:lnTo>
                  <a:pt x="3680166" y="11428"/>
                </a:lnTo>
                <a:lnTo>
                  <a:pt x="3685562" y="14284"/>
                </a:lnTo>
                <a:lnTo>
                  <a:pt x="3690640" y="17459"/>
                </a:lnTo>
                <a:lnTo>
                  <a:pt x="3695718" y="20633"/>
                </a:lnTo>
                <a:lnTo>
                  <a:pt x="3700479" y="23807"/>
                </a:lnTo>
                <a:lnTo>
                  <a:pt x="3705240" y="27616"/>
                </a:lnTo>
                <a:lnTo>
                  <a:pt x="3710001" y="31425"/>
                </a:lnTo>
                <a:lnTo>
                  <a:pt x="3714445" y="35552"/>
                </a:lnTo>
                <a:lnTo>
                  <a:pt x="3718253" y="39678"/>
                </a:lnTo>
                <a:lnTo>
                  <a:pt x="3722062" y="44440"/>
                </a:lnTo>
                <a:lnTo>
                  <a:pt x="3725871" y="49201"/>
                </a:lnTo>
                <a:lnTo>
                  <a:pt x="3729362" y="53962"/>
                </a:lnTo>
                <a:lnTo>
                  <a:pt x="3732536" y="59041"/>
                </a:lnTo>
                <a:lnTo>
                  <a:pt x="3735075" y="64437"/>
                </a:lnTo>
                <a:lnTo>
                  <a:pt x="3737932" y="69516"/>
                </a:lnTo>
                <a:lnTo>
                  <a:pt x="3740471" y="74912"/>
                </a:lnTo>
                <a:lnTo>
                  <a:pt x="3742692" y="80308"/>
                </a:lnTo>
                <a:lnTo>
                  <a:pt x="3744279" y="86339"/>
                </a:lnTo>
                <a:lnTo>
                  <a:pt x="3745866" y="91736"/>
                </a:lnTo>
                <a:lnTo>
                  <a:pt x="3747453" y="97767"/>
                </a:lnTo>
                <a:lnTo>
                  <a:pt x="3748088" y="103798"/>
                </a:lnTo>
                <a:lnTo>
                  <a:pt x="3749040" y="109511"/>
                </a:lnTo>
                <a:lnTo>
                  <a:pt x="3749358" y="115542"/>
                </a:lnTo>
                <a:lnTo>
                  <a:pt x="3749675" y="121573"/>
                </a:lnTo>
                <a:lnTo>
                  <a:pt x="3749675" y="711346"/>
                </a:lnTo>
                <a:lnTo>
                  <a:pt x="3749358" y="717377"/>
                </a:lnTo>
                <a:lnTo>
                  <a:pt x="3749040" y="723726"/>
                </a:lnTo>
                <a:lnTo>
                  <a:pt x="3748088" y="729757"/>
                </a:lnTo>
                <a:lnTo>
                  <a:pt x="3747453" y="735788"/>
                </a:lnTo>
                <a:lnTo>
                  <a:pt x="3745866" y="741819"/>
                </a:lnTo>
                <a:lnTo>
                  <a:pt x="3744279" y="747215"/>
                </a:lnTo>
                <a:lnTo>
                  <a:pt x="3742375" y="753246"/>
                </a:lnTo>
                <a:lnTo>
                  <a:pt x="3740471" y="758642"/>
                </a:lnTo>
                <a:lnTo>
                  <a:pt x="3737614" y="764039"/>
                </a:lnTo>
                <a:lnTo>
                  <a:pt x="3735075" y="769117"/>
                </a:lnTo>
                <a:lnTo>
                  <a:pt x="3732219" y="774196"/>
                </a:lnTo>
                <a:lnTo>
                  <a:pt x="3729045" y="779275"/>
                </a:lnTo>
                <a:lnTo>
                  <a:pt x="3725871" y="784036"/>
                </a:lnTo>
                <a:lnTo>
                  <a:pt x="3721745" y="788798"/>
                </a:lnTo>
                <a:lnTo>
                  <a:pt x="3718253" y="793242"/>
                </a:lnTo>
                <a:lnTo>
                  <a:pt x="3714445" y="797368"/>
                </a:lnTo>
                <a:lnTo>
                  <a:pt x="3710001" y="801495"/>
                </a:lnTo>
                <a:lnTo>
                  <a:pt x="3705558" y="804986"/>
                </a:lnTo>
                <a:lnTo>
                  <a:pt x="3700797" y="808795"/>
                </a:lnTo>
                <a:lnTo>
                  <a:pt x="3696036" y="811970"/>
                </a:lnTo>
                <a:lnTo>
                  <a:pt x="3690958" y="815144"/>
                </a:lnTo>
                <a:lnTo>
                  <a:pt x="3685879" y="818318"/>
                </a:lnTo>
                <a:lnTo>
                  <a:pt x="3680801" y="820857"/>
                </a:lnTo>
                <a:lnTo>
                  <a:pt x="3675405" y="823397"/>
                </a:lnTo>
                <a:lnTo>
                  <a:pt x="3669692" y="825301"/>
                </a:lnTo>
                <a:lnTo>
                  <a:pt x="3664297" y="827523"/>
                </a:lnTo>
                <a:lnTo>
                  <a:pt x="3658583" y="829110"/>
                </a:lnTo>
                <a:lnTo>
                  <a:pt x="3652870" y="830698"/>
                </a:lnTo>
                <a:lnTo>
                  <a:pt x="3646523" y="831332"/>
                </a:lnTo>
                <a:lnTo>
                  <a:pt x="3640492" y="832285"/>
                </a:lnTo>
                <a:lnTo>
                  <a:pt x="3634144" y="832919"/>
                </a:lnTo>
                <a:lnTo>
                  <a:pt x="3628114" y="832919"/>
                </a:lnTo>
                <a:lnTo>
                  <a:pt x="3622083" y="832919"/>
                </a:lnTo>
                <a:lnTo>
                  <a:pt x="3615735" y="832285"/>
                </a:lnTo>
                <a:lnTo>
                  <a:pt x="3609705" y="831332"/>
                </a:lnTo>
                <a:lnTo>
                  <a:pt x="3603675" y="830698"/>
                </a:lnTo>
                <a:lnTo>
                  <a:pt x="3597644" y="829110"/>
                </a:lnTo>
                <a:lnTo>
                  <a:pt x="3592248" y="827523"/>
                </a:lnTo>
                <a:lnTo>
                  <a:pt x="3586218" y="825301"/>
                </a:lnTo>
                <a:lnTo>
                  <a:pt x="3580822" y="823397"/>
                </a:lnTo>
                <a:lnTo>
                  <a:pt x="3575427" y="820857"/>
                </a:lnTo>
                <a:lnTo>
                  <a:pt x="3570031" y="818318"/>
                </a:lnTo>
                <a:lnTo>
                  <a:pt x="3565270" y="815144"/>
                </a:lnTo>
                <a:lnTo>
                  <a:pt x="3560192" y="811970"/>
                </a:lnTo>
                <a:lnTo>
                  <a:pt x="3555431" y="808795"/>
                </a:lnTo>
                <a:lnTo>
                  <a:pt x="3550670" y="804986"/>
                </a:lnTo>
                <a:lnTo>
                  <a:pt x="3546227" y="801495"/>
                </a:lnTo>
                <a:lnTo>
                  <a:pt x="3542100" y="797368"/>
                </a:lnTo>
                <a:lnTo>
                  <a:pt x="3537974" y="793242"/>
                </a:lnTo>
                <a:lnTo>
                  <a:pt x="3534166" y="788798"/>
                </a:lnTo>
                <a:lnTo>
                  <a:pt x="3530674" y="784036"/>
                </a:lnTo>
                <a:lnTo>
                  <a:pt x="3527500" y="779275"/>
                </a:lnTo>
                <a:lnTo>
                  <a:pt x="3524326" y="774196"/>
                </a:lnTo>
                <a:lnTo>
                  <a:pt x="3521153" y="769117"/>
                </a:lnTo>
                <a:lnTo>
                  <a:pt x="3518296" y="764039"/>
                </a:lnTo>
                <a:lnTo>
                  <a:pt x="3516074" y="758642"/>
                </a:lnTo>
                <a:lnTo>
                  <a:pt x="3514170" y="753246"/>
                </a:lnTo>
                <a:lnTo>
                  <a:pt x="3511948" y="747215"/>
                </a:lnTo>
                <a:lnTo>
                  <a:pt x="3510361" y="741819"/>
                </a:lnTo>
                <a:lnTo>
                  <a:pt x="3508774" y="735788"/>
                </a:lnTo>
                <a:lnTo>
                  <a:pt x="3508139" y="729757"/>
                </a:lnTo>
                <a:lnTo>
                  <a:pt x="3507187" y="723726"/>
                </a:lnTo>
                <a:lnTo>
                  <a:pt x="3506552" y="717377"/>
                </a:lnTo>
                <a:lnTo>
                  <a:pt x="3506552" y="711346"/>
                </a:lnTo>
                <a:lnTo>
                  <a:pt x="3506552" y="415190"/>
                </a:lnTo>
                <a:lnTo>
                  <a:pt x="2189691" y="1732180"/>
                </a:lnTo>
                <a:lnTo>
                  <a:pt x="2185247" y="1736624"/>
                </a:lnTo>
                <a:lnTo>
                  <a:pt x="2180487" y="1740433"/>
                </a:lnTo>
                <a:lnTo>
                  <a:pt x="2175726" y="1744242"/>
                </a:lnTo>
                <a:lnTo>
                  <a:pt x="2170647" y="1748051"/>
                </a:lnTo>
                <a:lnTo>
                  <a:pt x="2165569" y="1750908"/>
                </a:lnTo>
                <a:lnTo>
                  <a:pt x="2160491" y="1753765"/>
                </a:lnTo>
                <a:lnTo>
                  <a:pt x="2155095" y="1756621"/>
                </a:lnTo>
                <a:lnTo>
                  <a:pt x="2149382" y="1758843"/>
                </a:lnTo>
                <a:lnTo>
                  <a:pt x="2143986" y="1761065"/>
                </a:lnTo>
                <a:lnTo>
                  <a:pt x="2138273" y="1762970"/>
                </a:lnTo>
                <a:lnTo>
                  <a:pt x="2132878" y="1764557"/>
                </a:lnTo>
                <a:lnTo>
                  <a:pt x="2126847" y="1765509"/>
                </a:lnTo>
                <a:lnTo>
                  <a:pt x="2121452" y="1766461"/>
                </a:lnTo>
                <a:lnTo>
                  <a:pt x="2115421" y="1767096"/>
                </a:lnTo>
                <a:lnTo>
                  <a:pt x="2109708" y="1767731"/>
                </a:lnTo>
                <a:lnTo>
                  <a:pt x="2103678" y="1768049"/>
                </a:lnTo>
                <a:lnTo>
                  <a:pt x="2098282" y="1767731"/>
                </a:lnTo>
                <a:lnTo>
                  <a:pt x="2092252" y="1767096"/>
                </a:lnTo>
                <a:lnTo>
                  <a:pt x="2086221" y="1766461"/>
                </a:lnTo>
                <a:lnTo>
                  <a:pt x="2080508" y="1765509"/>
                </a:lnTo>
                <a:lnTo>
                  <a:pt x="2074795" y="1764557"/>
                </a:lnTo>
                <a:lnTo>
                  <a:pt x="2069399" y="1762970"/>
                </a:lnTo>
                <a:lnTo>
                  <a:pt x="2063369" y="1761065"/>
                </a:lnTo>
                <a:lnTo>
                  <a:pt x="2057973" y="1758843"/>
                </a:lnTo>
                <a:lnTo>
                  <a:pt x="2052577" y="1756621"/>
                </a:lnTo>
                <a:lnTo>
                  <a:pt x="2047182" y="1753765"/>
                </a:lnTo>
                <a:lnTo>
                  <a:pt x="2042104" y="1750908"/>
                </a:lnTo>
                <a:lnTo>
                  <a:pt x="2037025" y="1748051"/>
                </a:lnTo>
                <a:lnTo>
                  <a:pt x="2031947" y="1744242"/>
                </a:lnTo>
                <a:lnTo>
                  <a:pt x="2027186" y="1740433"/>
                </a:lnTo>
                <a:lnTo>
                  <a:pt x="2022425" y="1736624"/>
                </a:lnTo>
                <a:lnTo>
                  <a:pt x="2017664" y="1732180"/>
                </a:lnTo>
                <a:lnTo>
                  <a:pt x="1543797" y="1257949"/>
                </a:lnTo>
                <a:lnTo>
                  <a:pt x="207257" y="2594619"/>
                </a:lnTo>
                <a:lnTo>
                  <a:pt x="202814" y="2599063"/>
                </a:lnTo>
                <a:lnTo>
                  <a:pt x="198053" y="2602872"/>
                </a:lnTo>
                <a:lnTo>
                  <a:pt x="193292" y="2606999"/>
                </a:lnTo>
                <a:lnTo>
                  <a:pt x="188214" y="2610490"/>
                </a:lnTo>
                <a:lnTo>
                  <a:pt x="183136" y="2613665"/>
                </a:lnTo>
                <a:lnTo>
                  <a:pt x="178057" y="2616204"/>
                </a:lnTo>
                <a:lnTo>
                  <a:pt x="172662" y="2619061"/>
                </a:lnTo>
                <a:lnTo>
                  <a:pt x="166949" y="2621600"/>
                </a:lnTo>
                <a:lnTo>
                  <a:pt x="161553" y="2623505"/>
                </a:lnTo>
                <a:lnTo>
                  <a:pt x="155840" y="2625409"/>
                </a:lnTo>
                <a:lnTo>
                  <a:pt x="150444" y="2626996"/>
                </a:lnTo>
                <a:lnTo>
                  <a:pt x="144414" y="2628266"/>
                </a:lnTo>
                <a:lnTo>
                  <a:pt x="139018" y="2628901"/>
                </a:lnTo>
                <a:lnTo>
                  <a:pt x="132988" y="2629853"/>
                </a:lnTo>
                <a:lnTo>
                  <a:pt x="127275" y="2630171"/>
                </a:lnTo>
                <a:lnTo>
                  <a:pt x="121244" y="2630488"/>
                </a:lnTo>
                <a:lnTo>
                  <a:pt x="115214" y="2630171"/>
                </a:lnTo>
                <a:lnTo>
                  <a:pt x="109818" y="2629853"/>
                </a:lnTo>
                <a:lnTo>
                  <a:pt x="103787" y="2628901"/>
                </a:lnTo>
                <a:lnTo>
                  <a:pt x="98074" y="2628266"/>
                </a:lnTo>
                <a:lnTo>
                  <a:pt x="92361" y="2626996"/>
                </a:lnTo>
                <a:lnTo>
                  <a:pt x="86648" y="2625409"/>
                </a:lnTo>
                <a:lnTo>
                  <a:pt x="80935" y="2623505"/>
                </a:lnTo>
                <a:lnTo>
                  <a:pt x="75540" y="2621600"/>
                </a:lnTo>
                <a:lnTo>
                  <a:pt x="70144" y="2619061"/>
                </a:lnTo>
                <a:lnTo>
                  <a:pt x="64748" y="2616204"/>
                </a:lnTo>
                <a:lnTo>
                  <a:pt x="59670" y="2613665"/>
                </a:lnTo>
                <a:lnTo>
                  <a:pt x="54592" y="2610490"/>
                </a:lnTo>
                <a:lnTo>
                  <a:pt x="49513" y="2606999"/>
                </a:lnTo>
                <a:lnTo>
                  <a:pt x="44752" y="2602872"/>
                </a:lnTo>
                <a:lnTo>
                  <a:pt x="39992" y="2599063"/>
                </a:lnTo>
                <a:lnTo>
                  <a:pt x="35231" y="2594619"/>
                </a:lnTo>
                <a:lnTo>
                  <a:pt x="31105" y="2590175"/>
                </a:lnTo>
                <a:lnTo>
                  <a:pt x="26978" y="2585731"/>
                </a:lnTo>
                <a:lnTo>
                  <a:pt x="23170" y="2580335"/>
                </a:lnTo>
                <a:lnTo>
                  <a:pt x="19996" y="2575574"/>
                </a:lnTo>
                <a:lnTo>
                  <a:pt x="16822" y="2570495"/>
                </a:lnTo>
                <a:lnTo>
                  <a:pt x="13648" y="2565099"/>
                </a:lnTo>
                <a:lnTo>
                  <a:pt x="10791" y="2560020"/>
                </a:lnTo>
                <a:lnTo>
                  <a:pt x="8570" y="2554307"/>
                </a:lnTo>
                <a:lnTo>
                  <a:pt x="6665" y="2548910"/>
                </a:lnTo>
                <a:lnTo>
                  <a:pt x="5078" y="2543514"/>
                </a:lnTo>
                <a:lnTo>
                  <a:pt x="3491" y="2537483"/>
                </a:lnTo>
                <a:lnTo>
                  <a:pt x="2222" y="2532087"/>
                </a:lnTo>
                <a:lnTo>
                  <a:pt x="952" y="2526056"/>
                </a:lnTo>
                <a:lnTo>
                  <a:pt x="318" y="2520660"/>
                </a:lnTo>
                <a:lnTo>
                  <a:pt x="0" y="2514629"/>
                </a:lnTo>
                <a:lnTo>
                  <a:pt x="0" y="2508598"/>
                </a:lnTo>
                <a:lnTo>
                  <a:pt x="0" y="2502884"/>
                </a:lnTo>
                <a:lnTo>
                  <a:pt x="318" y="2497170"/>
                </a:lnTo>
                <a:lnTo>
                  <a:pt x="952" y="2491457"/>
                </a:lnTo>
                <a:lnTo>
                  <a:pt x="2222" y="2485426"/>
                </a:lnTo>
                <a:lnTo>
                  <a:pt x="3491" y="2480029"/>
                </a:lnTo>
                <a:lnTo>
                  <a:pt x="5078" y="2473998"/>
                </a:lnTo>
                <a:lnTo>
                  <a:pt x="6665" y="2468285"/>
                </a:lnTo>
                <a:lnTo>
                  <a:pt x="8570" y="2462889"/>
                </a:lnTo>
                <a:lnTo>
                  <a:pt x="10791" y="2457492"/>
                </a:lnTo>
                <a:lnTo>
                  <a:pt x="13648" y="2452414"/>
                </a:lnTo>
                <a:lnTo>
                  <a:pt x="16822" y="2446700"/>
                </a:lnTo>
                <a:lnTo>
                  <a:pt x="19996" y="2441621"/>
                </a:lnTo>
                <a:lnTo>
                  <a:pt x="23487" y="2436860"/>
                </a:lnTo>
                <a:lnTo>
                  <a:pt x="26978" y="2431781"/>
                </a:lnTo>
                <a:lnTo>
                  <a:pt x="31105" y="2427337"/>
                </a:lnTo>
                <a:lnTo>
                  <a:pt x="35231" y="2422576"/>
                </a:lnTo>
                <a:lnTo>
                  <a:pt x="1457784" y="1000202"/>
                </a:lnTo>
                <a:lnTo>
                  <a:pt x="1462227" y="995758"/>
                </a:lnTo>
                <a:lnTo>
                  <a:pt x="1466988" y="991631"/>
                </a:lnTo>
                <a:lnTo>
                  <a:pt x="1471749" y="987822"/>
                </a:lnTo>
                <a:lnTo>
                  <a:pt x="1476827" y="984330"/>
                </a:lnTo>
                <a:lnTo>
                  <a:pt x="1481906" y="981156"/>
                </a:lnTo>
                <a:lnTo>
                  <a:pt x="1486984" y="978617"/>
                </a:lnTo>
                <a:lnTo>
                  <a:pt x="1492697" y="975760"/>
                </a:lnTo>
                <a:lnTo>
                  <a:pt x="1498093" y="973221"/>
                </a:lnTo>
                <a:lnTo>
                  <a:pt x="1503488" y="971316"/>
                </a:lnTo>
                <a:lnTo>
                  <a:pt x="1509202" y="969411"/>
                </a:lnTo>
                <a:lnTo>
                  <a:pt x="1514597" y="967824"/>
                </a:lnTo>
                <a:lnTo>
                  <a:pt x="1520628" y="966555"/>
                </a:lnTo>
                <a:lnTo>
                  <a:pt x="1526023" y="965602"/>
                </a:lnTo>
                <a:lnTo>
                  <a:pt x="1532054" y="964968"/>
                </a:lnTo>
                <a:lnTo>
                  <a:pt x="1537767" y="964650"/>
                </a:lnTo>
                <a:lnTo>
                  <a:pt x="1543797" y="964333"/>
                </a:lnTo>
                <a:lnTo>
                  <a:pt x="1549828" y="964650"/>
                </a:lnTo>
                <a:lnTo>
                  <a:pt x="1555223" y="964968"/>
                </a:lnTo>
                <a:lnTo>
                  <a:pt x="1561254" y="965602"/>
                </a:lnTo>
                <a:lnTo>
                  <a:pt x="1566967" y="966555"/>
                </a:lnTo>
                <a:lnTo>
                  <a:pt x="1572680" y="967824"/>
                </a:lnTo>
                <a:lnTo>
                  <a:pt x="1578393" y="969411"/>
                </a:lnTo>
                <a:lnTo>
                  <a:pt x="1584106" y="971316"/>
                </a:lnTo>
                <a:lnTo>
                  <a:pt x="1589502" y="973221"/>
                </a:lnTo>
                <a:lnTo>
                  <a:pt x="1595215" y="975760"/>
                </a:lnTo>
                <a:lnTo>
                  <a:pt x="1600293" y="978617"/>
                </a:lnTo>
                <a:lnTo>
                  <a:pt x="1605371" y="981156"/>
                </a:lnTo>
                <a:lnTo>
                  <a:pt x="1610450" y="984330"/>
                </a:lnTo>
                <a:lnTo>
                  <a:pt x="1615528" y="987822"/>
                </a:lnTo>
                <a:lnTo>
                  <a:pt x="1620289" y="991631"/>
                </a:lnTo>
                <a:lnTo>
                  <a:pt x="1625050" y="995758"/>
                </a:lnTo>
                <a:lnTo>
                  <a:pt x="1629811" y="1000202"/>
                </a:lnTo>
                <a:lnTo>
                  <a:pt x="2103678" y="1474115"/>
                </a:lnTo>
                <a:lnTo>
                  <a:pt x="3334526" y="243464"/>
                </a:lnTo>
                <a:lnTo>
                  <a:pt x="3038399" y="243464"/>
                </a:lnTo>
                <a:lnTo>
                  <a:pt x="3032368" y="242829"/>
                </a:lnTo>
                <a:lnTo>
                  <a:pt x="3026338" y="242512"/>
                </a:lnTo>
                <a:lnTo>
                  <a:pt x="3019990" y="241877"/>
                </a:lnTo>
                <a:lnTo>
                  <a:pt x="3013959" y="240607"/>
                </a:lnTo>
                <a:lnTo>
                  <a:pt x="3008246" y="239338"/>
                </a:lnTo>
                <a:lnTo>
                  <a:pt x="3002216" y="237750"/>
                </a:lnTo>
                <a:lnTo>
                  <a:pt x="2996820" y="235846"/>
                </a:lnTo>
                <a:lnTo>
                  <a:pt x="2991107" y="233624"/>
                </a:lnTo>
                <a:lnTo>
                  <a:pt x="2985711" y="231085"/>
                </a:lnTo>
                <a:lnTo>
                  <a:pt x="2980633" y="228228"/>
                </a:lnTo>
                <a:lnTo>
                  <a:pt x="2975555" y="225688"/>
                </a:lnTo>
                <a:lnTo>
                  <a:pt x="2970794" y="222514"/>
                </a:lnTo>
                <a:lnTo>
                  <a:pt x="2966033" y="219022"/>
                </a:lnTo>
                <a:lnTo>
                  <a:pt x="2961272" y="215213"/>
                </a:lnTo>
                <a:lnTo>
                  <a:pt x="2956829" y="211404"/>
                </a:lnTo>
                <a:lnTo>
                  <a:pt x="2952703" y="207595"/>
                </a:lnTo>
                <a:lnTo>
                  <a:pt x="2948576" y="203151"/>
                </a:lnTo>
                <a:lnTo>
                  <a:pt x="2944768" y="198707"/>
                </a:lnTo>
                <a:lnTo>
                  <a:pt x="2941276" y="194581"/>
                </a:lnTo>
                <a:lnTo>
                  <a:pt x="2937468" y="189820"/>
                </a:lnTo>
                <a:lnTo>
                  <a:pt x="2934294" y="184423"/>
                </a:lnTo>
                <a:lnTo>
                  <a:pt x="2931755" y="179345"/>
                </a:lnTo>
                <a:lnTo>
                  <a:pt x="2928898" y="174266"/>
                </a:lnTo>
                <a:lnTo>
                  <a:pt x="2926676" y="168870"/>
                </a:lnTo>
                <a:lnTo>
                  <a:pt x="2924137" y="163156"/>
                </a:lnTo>
                <a:lnTo>
                  <a:pt x="2922550" y="157760"/>
                </a:lnTo>
                <a:lnTo>
                  <a:pt x="2920646" y="151729"/>
                </a:lnTo>
                <a:lnTo>
                  <a:pt x="2919376" y="146015"/>
                </a:lnTo>
                <a:lnTo>
                  <a:pt x="2918424" y="139984"/>
                </a:lnTo>
                <a:lnTo>
                  <a:pt x="2917472" y="133953"/>
                </a:lnTo>
                <a:lnTo>
                  <a:pt x="2917155" y="127922"/>
                </a:lnTo>
                <a:lnTo>
                  <a:pt x="2917155" y="121573"/>
                </a:lnTo>
                <a:lnTo>
                  <a:pt x="2917155" y="115225"/>
                </a:lnTo>
                <a:lnTo>
                  <a:pt x="2917472" y="109194"/>
                </a:lnTo>
                <a:lnTo>
                  <a:pt x="2918424" y="102845"/>
                </a:lnTo>
                <a:lnTo>
                  <a:pt x="2919376" y="97132"/>
                </a:lnTo>
                <a:lnTo>
                  <a:pt x="2920646" y="91101"/>
                </a:lnTo>
                <a:lnTo>
                  <a:pt x="2922550" y="85070"/>
                </a:lnTo>
                <a:lnTo>
                  <a:pt x="2924137" y="79674"/>
                </a:lnTo>
                <a:lnTo>
                  <a:pt x="2926676" y="74277"/>
                </a:lnTo>
                <a:lnTo>
                  <a:pt x="2928898" y="68564"/>
                </a:lnTo>
                <a:lnTo>
                  <a:pt x="2931755" y="63485"/>
                </a:lnTo>
                <a:lnTo>
                  <a:pt x="2934294" y="58406"/>
                </a:lnTo>
                <a:lnTo>
                  <a:pt x="2937468" y="53645"/>
                </a:lnTo>
                <a:lnTo>
                  <a:pt x="2941276" y="48883"/>
                </a:lnTo>
                <a:lnTo>
                  <a:pt x="2944768" y="44122"/>
                </a:lnTo>
                <a:lnTo>
                  <a:pt x="2948576" y="39678"/>
                </a:lnTo>
                <a:lnTo>
                  <a:pt x="2952703" y="35552"/>
                </a:lnTo>
                <a:lnTo>
                  <a:pt x="2956829" y="31425"/>
                </a:lnTo>
                <a:lnTo>
                  <a:pt x="2961272" y="27616"/>
                </a:lnTo>
                <a:lnTo>
                  <a:pt x="2966033" y="24124"/>
                </a:lnTo>
                <a:lnTo>
                  <a:pt x="2970794" y="20633"/>
                </a:lnTo>
                <a:lnTo>
                  <a:pt x="2975555" y="17459"/>
                </a:lnTo>
                <a:lnTo>
                  <a:pt x="2980633" y="14602"/>
                </a:lnTo>
                <a:lnTo>
                  <a:pt x="2985711" y="11745"/>
                </a:lnTo>
                <a:lnTo>
                  <a:pt x="2991107" y="9523"/>
                </a:lnTo>
                <a:lnTo>
                  <a:pt x="2996820" y="6984"/>
                </a:lnTo>
                <a:lnTo>
                  <a:pt x="3002216" y="5397"/>
                </a:lnTo>
                <a:lnTo>
                  <a:pt x="3008246" y="3492"/>
                </a:lnTo>
                <a:lnTo>
                  <a:pt x="3013959" y="2222"/>
                </a:lnTo>
                <a:lnTo>
                  <a:pt x="3019990" y="1270"/>
                </a:lnTo>
                <a:lnTo>
                  <a:pt x="3026338" y="318"/>
                </a:lnTo>
                <a:lnTo>
                  <a:pt x="3032368" y="0"/>
                </a:lnTo>
                <a:close/>
              </a:path>
            </a:pathLst>
          </a:custGeom>
          <a:solidFill>
            <a:srgbClr val="007CD0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微软雅黑" pitchFamily="34" charset="-122"/>
            </a:endParaRPr>
          </a:p>
        </p:txBody>
      </p:sp>
      <p:pic>
        <p:nvPicPr>
          <p:cNvPr id="23" name="Picture 2" descr="C:\Documents and Settings\Administrator\My Documents\12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3834" y="1857370"/>
            <a:ext cx="1285884" cy="232672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13" y="699542"/>
            <a:ext cx="1368151" cy="659093"/>
          </a:xfrm>
          <a:prstGeom prst="rect">
            <a:avLst/>
          </a:prstGeom>
          <a:ln>
            <a:solidFill>
              <a:srgbClr val="3399FF"/>
            </a:solidFill>
          </a:ln>
          <a:effectLst>
            <a:glow rad="228600">
              <a:srgbClr val="007CD0">
                <a:alpha val="40000"/>
              </a:srgbClr>
            </a:glow>
            <a:innerShdw blurRad="114300">
              <a:prstClr val="black"/>
            </a:innerShdw>
          </a:effectLst>
        </p:spPr>
      </p:pic>
      <p:pic>
        <p:nvPicPr>
          <p:cNvPr id="1026" name="Picture 2" descr="C:\Users\asawir.zaki.SMDC.000\Downloads\b058abd6-7453-4f6b-bce8-4f72d3997bc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44354" y="1839664"/>
            <a:ext cx="2461087" cy="2849679"/>
          </a:xfrm>
          <a:prstGeom prst="rect">
            <a:avLst/>
          </a:prstGeom>
          <a:noFill/>
          <a:ln>
            <a:solidFill>
              <a:srgbClr val="0077C8"/>
            </a:solidFill>
          </a:ln>
          <a:effectLst>
            <a:glow rad="228600">
              <a:srgbClr val="0099FF">
                <a:alpha val="40000"/>
              </a:srgb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230780761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000" advClick="0" advTm="1000">
        <p14:vortex dir="r"/>
      </p:transition>
    </mc:Choice>
    <mc:Fallback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4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600"/>
                            </p:stCondLst>
                            <p:childTnLst>
                              <p:par>
                                <p:cTn id="2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3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100"/>
                            </p:stCondLst>
                            <p:childTnLst>
                              <p:par>
                                <p:cTn id="4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3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4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3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8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800"/>
                            </p:stCondLst>
                            <p:childTnLst>
                              <p:par>
                                <p:cTn id="6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3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4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3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8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5" grpId="0" animBg="1"/>
      <p:bldP spid="9" grpId="0"/>
      <p:bldP spid="10" grpId="0" animBg="1"/>
      <p:bldP spid="11" grpId="0" animBg="1"/>
      <p:bldP spid="15" grpId="0"/>
      <p:bldP spid="16" grpId="0" animBg="1"/>
      <p:bldP spid="17" grpId="0" animBg="1"/>
      <p:bldP spid="21" grpId="0"/>
      <p:bldP spid="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40"/>
          <p:cNvSpPr>
            <a:spLocks noEditPoints="1"/>
          </p:cNvSpPr>
          <p:nvPr/>
        </p:nvSpPr>
        <p:spPr bwMode="auto">
          <a:xfrm>
            <a:off x="415234" y="227694"/>
            <a:ext cx="198630" cy="392994"/>
          </a:xfrm>
          <a:custGeom>
            <a:avLst/>
            <a:gdLst>
              <a:gd name="T0" fmla="*/ 173 w 579"/>
              <a:gd name="T1" fmla="*/ 818 h 857"/>
              <a:gd name="T2" fmla="*/ 551 w 579"/>
              <a:gd name="T3" fmla="*/ 818 h 857"/>
              <a:gd name="T4" fmla="*/ 571 w 579"/>
              <a:gd name="T5" fmla="*/ 838 h 857"/>
              <a:gd name="T6" fmla="*/ 551 w 579"/>
              <a:gd name="T7" fmla="*/ 857 h 857"/>
              <a:gd name="T8" fmla="*/ 173 w 579"/>
              <a:gd name="T9" fmla="*/ 857 h 857"/>
              <a:gd name="T10" fmla="*/ 153 w 579"/>
              <a:gd name="T11" fmla="*/ 838 h 857"/>
              <a:gd name="T12" fmla="*/ 173 w 579"/>
              <a:gd name="T13" fmla="*/ 818 h 857"/>
              <a:gd name="T14" fmla="*/ 181 w 579"/>
              <a:gd name="T15" fmla="*/ 632 h 857"/>
              <a:gd name="T16" fmla="*/ 389 w 579"/>
              <a:gd name="T17" fmla="*/ 290 h 857"/>
              <a:gd name="T18" fmla="*/ 462 w 579"/>
              <a:gd name="T19" fmla="*/ 334 h 857"/>
              <a:gd name="T20" fmla="*/ 255 w 579"/>
              <a:gd name="T21" fmla="*/ 676 h 857"/>
              <a:gd name="T22" fmla="*/ 181 w 579"/>
              <a:gd name="T23" fmla="*/ 632 h 857"/>
              <a:gd name="T24" fmla="*/ 35 w 579"/>
              <a:gd name="T25" fmla="*/ 543 h 857"/>
              <a:gd name="T26" fmla="*/ 243 w 579"/>
              <a:gd name="T27" fmla="*/ 201 h 857"/>
              <a:gd name="T28" fmla="*/ 316 w 579"/>
              <a:gd name="T29" fmla="*/ 245 h 857"/>
              <a:gd name="T30" fmla="*/ 108 w 579"/>
              <a:gd name="T31" fmla="*/ 587 h 857"/>
              <a:gd name="T32" fmla="*/ 35 w 579"/>
              <a:gd name="T33" fmla="*/ 543 h 857"/>
              <a:gd name="T34" fmla="*/ 2 w 579"/>
              <a:gd name="T35" fmla="*/ 820 h 857"/>
              <a:gd name="T36" fmla="*/ 22 w 579"/>
              <a:gd name="T37" fmla="*/ 650 h 857"/>
              <a:gd name="T38" fmla="*/ 165 w 579"/>
              <a:gd name="T39" fmla="*/ 736 h 857"/>
              <a:gd name="T40" fmla="*/ 24 w 579"/>
              <a:gd name="T41" fmla="*/ 833 h 857"/>
              <a:gd name="T42" fmla="*/ 2 w 579"/>
              <a:gd name="T43" fmla="*/ 820 h 857"/>
              <a:gd name="T44" fmla="*/ 299 w 579"/>
              <a:gd name="T45" fmla="*/ 106 h 857"/>
              <a:gd name="T46" fmla="*/ 269 w 579"/>
              <a:gd name="T47" fmla="*/ 156 h 857"/>
              <a:gd name="T48" fmla="*/ 488 w 579"/>
              <a:gd name="T49" fmla="*/ 289 h 857"/>
              <a:gd name="T50" fmla="*/ 519 w 579"/>
              <a:gd name="T51" fmla="*/ 239 h 857"/>
              <a:gd name="T52" fmla="*/ 299 w 579"/>
              <a:gd name="T53" fmla="*/ 106 h 857"/>
              <a:gd name="T54" fmla="*/ 346 w 579"/>
              <a:gd name="T55" fmla="*/ 30 h 857"/>
              <a:gd name="T56" fmla="*/ 412 w 579"/>
              <a:gd name="T57" fmla="*/ 14 h 857"/>
              <a:gd name="T58" fmla="*/ 549 w 579"/>
              <a:gd name="T59" fmla="*/ 97 h 857"/>
              <a:gd name="T60" fmla="*/ 566 w 579"/>
              <a:gd name="T61" fmla="*/ 163 h 857"/>
              <a:gd name="T62" fmla="*/ 547 w 579"/>
              <a:gd name="T63" fmla="*/ 194 h 857"/>
              <a:gd name="T64" fmla="*/ 327 w 579"/>
              <a:gd name="T65" fmla="*/ 61 h 857"/>
              <a:gd name="T66" fmla="*/ 346 w 579"/>
              <a:gd name="T67" fmla="*/ 30 h 8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79" h="857">
                <a:moveTo>
                  <a:pt x="173" y="818"/>
                </a:moveTo>
                <a:lnTo>
                  <a:pt x="551" y="818"/>
                </a:lnTo>
                <a:cubicBezTo>
                  <a:pt x="562" y="818"/>
                  <a:pt x="571" y="827"/>
                  <a:pt x="571" y="838"/>
                </a:cubicBezTo>
                <a:cubicBezTo>
                  <a:pt x="571" y="849"/>
                  <a:pt x="562" y="857"/>
                  <a:pt x="551" y="857"/>
                </a:cubicBezTo>
                <a:lnTo>
                  <a:pt x="173" y="857"/>
                </a:lnTo>
                <a:cubicBezTo>
                  <a:pt x="162" y="857"/>
                  <a:pt x="153" y="849"/>
                  <a:pt x="153" y="838"/>
                </a:cubicBezTo>
                <a:cubicBezTo>
                  <a:pt x="153" y="827"/>
                  <a:pt x="162" y="818"/>
                  <a:pt x="173" y="818"/>
                </a:cubicBezTo>
                <a:close/>
                <a:moveTo>
                  <a:pt x="181" y="632"/>
                </a:moveTo>
                <a:lnTo>
                  <a:pt x="389" y="290"/>
                </a:lnTo>
                <a:lnTo>
                  <a:pt x="462" y="334"/>
                </a:lnTo>
                <a:lnTo>
                  <a:pt x="255" y="676"/>
                </a:lnTo>
                <a:lnTo>
                  <a:pt x="181" y="632"/>
                </a:lnTo>
                <a:close/>
                <a:moveTo>
                  <a:pt x="35" y="543"/>
                </a:moveTo>
                <a:lnTo>
                  <a:pt x="243" y="201"/>
                </a:lnTo>
                <a:lnTo>
                  <a:pt x="316" y="245"/>
                </a:lnTo>
                <a:lnTo>
                  <a:pt x="108" y="587"/>
                </a:lnTo>
                <a:lnTo>
                  <a:pt x="35" y="543"/>
                </a:lnTo>
                <a:close/>
                <a:moveTo>
                  <a:pt x="2" y="820"/>
                </a:moveTo>
                <a:lnTo>
                  <a:pt x="22" y="650"/>
                </a:lnTo>
                <a:lnTo>
                  <a:pt x="165" y="736"/>
                </a:lnTo>
                <a:lnTo>
                  <a:pt x="24" y="833"/>
                </a:lnTo>
                <a:cubicBezTo>
                  <a:pt x="9" y="844"/>
                  <a:pt x="0" y="838"/>
                  <a:pt x="2" y="820"/>
                </a:cubicBezTo>
                <a:close/>
                <a:moveTo>
                  <a:pt x="299" y="106"/>
                </a:moveTo>
                <a:lnTo>
                  <a:pt x="269" y="156"/>
                </a:lnTo>
                <a:lnTo>
                  <a:pt x="488" y="289"/>
                </a:lnTo>
                <a:lnTo>
                  <a:pt x="519" y="239"/>
                </a:lnTo>
                <a:lnTo>
                  <a:pt x="299" y="106"/>
                </a:lnTo>
                <a:close/>
                <a:moveTo>
                  <a:pt x="346" y="30"/>
                </a:moveTo>
                <a:cubicBezTo>
                  <a:pt x="360" y="7"/>
                  <a:pt x="390" y="0"/>
                  <a:pt x="412" y="14"/>
                </a:cubicBezTo>
                <a:lnTo>
                  <a:pt x="549" y="97"/>
                </a:lnTo>
                <a:cubicBezTo>
                  <a:pt x="572" y="110"/>
                  <a:pt x="579" y="140"/>
                  <a:pt x="566" y="163"/>
                </a:cubicBezTo>
                <a:lnTo>
                  <a:pt x="547" y="194"/>
                </a:lnTo>
                <a:lnTo>
                  <a:pt x="327" y="61"/>
                </a:lnTo>
                <a:lnTo>
                  <a:pt x="346" y="3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4" name="直接连接符 53"/>
          <p:cNvCxnSpPr/>
          <p:nvPr/>
        </p:nvCxnSpPr>
        <p:spPr bwMode="auto">
          <a:xfrm flipH="1">
            <a:off x="739200" y="616159"/>
            <a:ext cx="74233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TextBox 4"/>
          <p:cNvSpPr txBox="1"/>
          <p:nvPr/>
        </p:nvSpPr>
        <p:spPr>
          <a:xfrm>
            <a:off x="3923928" y="987574"/>
            <a:ext cx="4464496" cy="364227"/>
          </a:xfrm>
          <a:prstGeom prst="rect">
            <a:avLst/>
          </a:prstGeom>
          <a:noFill/>
        </p:spPr>
        <p:txBody>
          <a:bodyPr wrap="square" lIns="86383" tIns="43192" rIns="86383" bIns="43192" rtlCol="0">
            <a:spAutoFit/>
          </a:bodyPr>
          <a:lstStyle/>
          <a:p>
            <a:pPr rtl="1"/>
            <a:r>
              <a:rPr lang="en-US" altLang="zh-CN" b="1" dirty="0" smtClean="0">
                <a:solidFill>
                  <a:srgbClr val="007CD0"/>
                </a:solidFill>
                <a:latin typeface="微软雅黑" pitchFamily="34" charset="-122"/>
                <a:ea typeface="微软雅黑" panose="020B0503020204020204" pitchFamily="34" charset="-122"/>
              </a:rPr>
              <a:t>Main Indicators (</a:t>
            </a:r>
            <a:r>
              <a:rPr lang="en-US" altLang="zh-CN" b="1" dirty="0" err="1" smtClean="0">
                <a:solidFill>
                  <a:srgbClr val="007CD0"/>
                </a:solidFill>
                <a:latin typeface="微软雅黑" pitchFamily="34" charset="-122"/>
                <a:ea typeface="微软雅黑" panose="020B0503020204020204" pitchFamily="34" charset="-122"/>
              </a:rPr>
              <a:t>Accu</a:t>
            </a:r>
            <a:r>
              <a:rPr lang="en-US" altLang="zh-CN" b="1" dirty="0" smtClean="0">
                <a:solidFill>
                  <a:srgbClr val="007CD0"/>
                </a:solidFill>
                <a:latin typeface="微软雅黑" pitchFamily="34" charset="-122"/>
                <a:ea typeface="微软雅黑" panose="020B0503020204020204" pitchFamily="34" charset="-122"/>
              </a:rPr>
              <a:t>. Dec 2021)</a:t>
            </a:r>
            <a:endParaRPr lang="ar-SA" altLang="zh-CN" b="1" dirty="0">
              <a:solidFill>
                <a:srgbClr val="007CD0"/>
              </a:solidFill>
              <a:latin typeface="微软雅黑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72"/>
          <p:cNvGrpSpPr/>
          <p:nvPr/>
        </p:nvGrpSpPr>
        <p:grpSpPr>
          <a:xfrm>
            <a:off x="1187624" y="1635646"/>
            <a:ext cx="1220215" cy="1220212"/>
            <a:chOff x="3402224" y="483518"/>
            <a:chExt cx="864652" cy="864650"/>
          </a:xfrm>
        </p:grpSpPr>
        <p:grpSp>
          <p:nvGrpSpPr>
            <p:cNvPr id="7" name="组合 73"/>
            <p:cNvGrpSpPr/>
            <p:nvPr/>
          </p:nvGrpSpPr>
          <p:grpSpPr>
            <a:xfrm>
              <a:off x="3402224" y="483518"/>
              <a:ext cx="864652" cy="864650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9" name="同心圆 75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椭圆 76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8" name="TextBox 7"/>
            <p:cNvSpPr txBox="1"/>
            <p:nvPr/>
          </p:nvSpPr>
          <p:spPr>
            <a:xfrm>
              <a:off x="3542275" y="731177"/>
              <a:ext cx="586298" cy="2617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ar-SA" altLang="zh-CN" sz="2400" b="1" dirty="0" smtClean="0">
                  <a:solidFill>
                    <a:srgbClr val="007CD0"/>
                  </a:solidFill>
                  <a:latin typeface="微软雅黑" pitchFamily="34" charset="-122"/>
                  <a:ea typeface="微软雅黑" pitchFamily="34" charset="-122"/>
                </a:rPr>
                <a:t>16</a:t>
              </a:r>
              <a:endParaRPr lang="zh-CN" altLang="en-US" sz="2400" b="1" dirty="0">
                <a:solidFill>
                  <a:srgbClr val="007CD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2" name="Rectangle 4"/>
          <p:cNvSpPr>
            <a:spLocks/>
          </p:cNvSpPr>
          <p:nvPr/>
        </p:nvSpPr>
        <p:spPr bwMode="auto">
          <a:xfrm>
            <a:off x="2576696" y="1685283"/>
            <a:ext cx="1537850" cy="1392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rtl="1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 smtClean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Targeted States</a:t>
            </a:r>
            <a:endParaRPr lang="ar-SA" altLang="zh-CN" b="1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13" name="组合 86"/>
          <p:cNvGrpSpPr/>
          <p:nvPr/>
        </p:nvGrpSpPr>
        <p:grpSpPr>
          <a:xfrm>
            <a:off x="4978366" y="1637874"/>
            <a:ext cx="1220215" cy="1220212"/>
            <a:chOff x="3402224" y="483518"/>
            <a:chExt cx="864652" cy="864650"/>
          </a:xfrm>
        </p:grpSpPr>
        <p:grpSp>
          <p:nvGrpSpPr>
            <p:cNvPr id="14" name="组合 87"/>
            <p:cNvGrpSpPr/>
            <p:nvPr/>
          </p:nvGrpSpPr>
          <p:grpSpPr>
            <a:xfrm>
              <a:off x="3402224" y="483518"/>
              <a:ext cx="864652" cy="864650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6" name="同心圆 89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椭圆 90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5" name="TextBox 14"/>
            <p:cNvSpPr txBox="1"/>
            <p:nvPr/>
          </p:nvSpPr>
          <p:spPr>
            <a:xfrm>
              <a:off x="3542275" y="731177"/>
              <a:ext cx="586298" cy="2617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ar-SA" altLang="zh-CN" sz="2400" b="1" dirty="0" smtClean="0">
                  <a:solidFill>
                    <a:srgbClr val="007CD0"/>
                  </a:solidFill>
                  <a:latin typeface="微软雅黑" pitchFamily="34" charset="-122"/>
                  <a:ea typeface="微软雅黑" pitchFamily="34" charset="-122"/>
                </a:rPr>
                <a:t>3</a:t>
              </a:r>
              <a:endParaRPr lang="zh-CN" altLang="en-US" sz="2400" b="1" dirty="0">
                <a:solidFill>
                  <a:srgbClr val="007CD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8" name="Rectangle 4"/>
          <p:cNvSpPr>
            <a:spLocks/>
          </p:cNvSpPr>
          <p:nvPr/>
        </p:nvSpPr>
        <p:spPr bwMode="auto">
          <a:xfrm>
            <a:off x="6367438" y="1687511"/>
            <a:ext cx="1948978" cy="956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rtl="1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en-US" b="1" dirty="0" smtClean="0"/>
              <a:t>Equity Participated MFIs</a:t>
            </a:r>
            <a:endParaRPr lang="ar-SA" b="1" dirty="0"/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endParaRPr lang="en-US" sz="10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20" name="组合 94"/>
          <p:cNvGrpSpPr/>
          <p:nvPr/>
        </p:nvGrpSpPr>
        <p:grpSpPr>
          <a:xfrm>
            <a:off x="1187624" y="3219822"/>
            <a:ext cx="1220215" cy="1220212"/>
            <a:chOff x="3402224" y="483518"/>
            <a:chExt cx="864652" cy="864650"/>
          </a:xfrm>
        </p:grpSpPr>
        <p:grpSp>
          <p:nvGrpSpPr>
            <p:cNvPr id="21" name="组合 95"/>
            <p:cNvGrpSpPr/>
            <p:nvPr/>
          </p:nvGrpSpPr>
          <p:grpSpPr>
            <a:xfrm>
              <a:off x="3402224" y="483518"/>
              <a:ext cx="864652" cy="864650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3" name="同心圆 9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>
                  <a:solidFill>
                    <a:schemeClr val="tx1"/>
                  </a:solidFill>
                </a:endParaRPr>
              </a:p>
            </p:txBody>
          </p:sp>
          <p:sp>
            <p:nvSpPr>
              <p:cNvPr id="24" name="椭圆 98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2" name="TextBox 21"/>
            <p:cNvSpPr txBox="1"/>
            <p:nvPr/>
          </p:nvSpPr>
          <p:spPr>
            <a:xfrm>
              <a:off x="3542275" y="731177"/>
              <a:ext cx="586298" cy="2617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ar-SA" altLang="zh-CN" sz="2400" b="1" dirty="0" smtClean="0">
                  <a:solidFill>
                    <a:srgbClr val="007CD0"/>
                  </a:solidFill>
                  <a:latin typeface="微软雅黑" pitchFamily="34" charset="-122"/>
                  <a:ea typeface="微软雅黑" pitchFamily="34" charset="-122"/>
                </a:rPr>
                <a:t>73</a:t>
              </a:r>
              <a:endParaRPr lang="zh-CN" altLang="en-US" sz="2400" b="1" dirty="0">
                <a:solidFill>
                  <a:srgbClr val="007CD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5" name="Rectangle 4"/>
          <p:cNvSpPr>
            <a:spLocks/>
          </p:cNvSpPr>
          <p:nvPr/>
        </p:nvSpPr>
        <p:spPr bwMode="auto">
          <a:xfrm>
            <a:off x="2576696" y="3269459"/>
            <a:ext cx="1537850" cy="1392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0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rtl="1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 smtClean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Wholesale Finance Contracts</a:t>
            </a:r>
            <a:endParaRPr lang="ar-SA" altLang="zh-CN" b="1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26" name="组合 101"/>
          <p:cNvGrpSpPr/>
          <p:nvPr/>
        </p:nvGrpSpPr>
        <p:grpSpPr>
          <a:xfrm>
            <a:off x="4978366" y="3222050"/>
            <a:ext cx="1220215" cy="1220212"/>
            <a:chOff x="3402224" y="483518"/>
            <a:chExt cx="864652" cy="864650"/>
          </a:xfrm>
        </p:grpSpPr>
        <p:grpSp>
          <p:nvGrpSpPr>
            <p:cNvPr id="27" name="组合 102"/>
            <p:cNvGrpSpPr/>
            <p:nvPr/>
          </p:nvGrpSpPr>
          <p:grpSpPr>
            <a:xfrm>
              <a:off x="3402224" y="483518"/>
              <a:ext cx="864652" cy="864650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9" name="同心圆 104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>
                  <a:solidFill>
                    <a:schemeClr val="tx1"/>
                  </a:solidFill>
                </a:endParaRPr>
              </a:p>
            </p:txBody>
          </p:sp>
          <p:sp>
            <p:nvSpPr>
              <p:cNvPr id="30" name="椭圆 105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8" name="TextBox 27"/>
            <p:cNvSpPr txBox="1"/>
            <p:nvPr/>
          </p:nvSpPr>
          <p:spPr>
            <a:xfrm>
              <a:off x="3542275" y="731177"/>
              <a:ext cx="586298" cy="2617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ar-SA" altLang="zh-CN" sz="2400" b="1" dirty="0" smtClean="0">
                  <a:solidFill>
                    <a:srgbClr val="007CD0"/>
                  </a:solidFill>
                  <a:latin typeface="微软雅黑" pitchFamily="34" charset="-122"/>
                  <a:ea typeface="微软雅黑" pitchFamily="34" charset="-122"/>
                </a:rPr>
                <a:t>27</a:t>
              </a:r>
              <a:endParaRPr lang="zh-CN" altLang="en-US" sz="2400" b="1" dirty="0">
                <a:solidFill>
                  <a:srgbClr val="007CD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31" name="Rectangle 4"/>
          <p:cNvSpPr>
            <a:spLocks/>
          </p:cNvSpPr>
          <p:nvPr/>
        </p:nvSpPr>
        <p:spPr bwMode="auto">
          <a:xfrm>
            <a:off x="6367438" y="3271687"/>
            <a:ext cx="2020986" cy="1392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0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 smtClean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Financed MFIs</a:t>
            </a:r>
            <a:endParaRPr lang="ar-SA" altLang="zh-CN" sz="2000" b="1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13" y="699542"/>
            <a:ext cx="1368151" cy="659093"/>
          </a:xfrm>
          <a:prstGeom prst="rect">
            <a:avLst/>
          </a:prstGeom>
          <a:ln>
            <a:solidFill>
              <a:srgbClr val="3399FF"/>
            </a:solidFill>
          </a:ln>
          <a:effectLst>
            <a:glow rad="228600">
              <a:srgbClr val="007CD0">
                <a:alpha val="40000"/>
              </a:srgbClr>
            </a:glow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="" xmlns:p14="http://schemas.microsoft.com/office/powerpoint/2010/main" val="4298851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000" advClick="0" advTm="1000">
        <p14:vortex dir="r"/>
      </p:transition>
    </mc:Choice>
    <mc:Fallback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mph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23" dur="100" fill="hold"/>
                                        <p:tgtEl>
                                          <p:spTgt spid="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6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5" dur="200" fill="hold"/>
                                        <p:tgtEl>
                                          <p:spTgt spid="6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6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27" dur="1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9" dur="200" fill="hold"/>
                                        <p:tgtEl>
                                          <p:spTgt spid="6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800"/>
                            </p:stCondLst>
                            <p:childTnLst>
                              <p:par>
                                <p:cTn id="3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3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8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mph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45" dur="100" fill="hold"/>
                                        <p:tgtEl>
                                          <p:spTgt spid="1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6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47" dur="200" fill="hold"/>
                                        <p:tgtEl>
                                          <p:spTgt spid="13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6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49" dur="1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51" dur="200" fill="hold"/>
                                        <p:tgtEl>
                                          <p:spTgt spid="13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" presetClass="emph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67" dur="100" fill="hold"/>
                                        <p:tgtEl>
                                          <p:spTgt spid="2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6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69" dur="200" fill="hold"/>
                                        <p:tgtEl>
                                          <p:spTgt spid="20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6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71" dur="100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73" dur="200" fill="hold"/>
                                        <p:tgtEl>
                                          <p:spTgt spid="20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200"/>
                            </p:stCondLst>
                            <p:childTnLst>
                              <p:par>
                                <p:cTn id="7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7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200"/>
                            </p:stCondLst>
                            <p:childTnLst>
                              <p:par>
                                <p:cTn id="8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6" presetClass="emph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89" dur="100" fill="hold"/>
                                        <p:tgtEl>
                                          <p:spTgt spid="2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0" presetID="6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1" dur="200" fill="hold"/>
                                        <p:tgtEl>
                                          <p:spTgt spid="26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6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93" dur="100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4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5" dur="200" fill="hold"/>
                                        <p:tgtEl>
                                          <p:spTgt spid="26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6900"/>
                            </p:stCondLst>
                            <p:childTnLst>
                              <p:par>
                                <p:cTn id="9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9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74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12" grpId="0"/>
      <p:bldP spid="18" grpId="0"/>
      <p:bldP spid="25" grpId="0"/>
      <p:bldP spid="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40"/>
          <p:cNvSpPr>
            <a:spLocks noEditPoints="1"/>
          </p:cNvSpPr>
          <p:nvPr/>
        </p:nvSpPr>
        <p:spPr bwMode="auto">
          <a:xfrm>
            <a:off x="415234" y="227694"/>
            <a:ext cx="198630" cy="392994"/>
          </a:xfrm>
          <a:custGeom>
            <a:avLst/>
            <a:gdLst>
              <a:gd name="T0" fmla="*/ 173 w 579"/>
              <a:gd name="T1" fmla="*/ 818 h 857"/>
              <a:gd name="T2" fmla="*/ 551 w 579"/>
              <a:gd name="T3" fmla="*/ 818 h 857"/>
              <a:gd name="T4" fmla="*/ 571 w 579"/>
              <a:gd name="T5" fmla="*/ 838 h 857"/>
              <a:gd name="T6" fmla="*/ 551 w 579"/>
              <a:gd name="T7" fmla="*/ 857 h 857"/>
              <a:gd name="T8" fmla="*/ 173 w 579"/>
              <a:gd name="T9" fmla="*/ 857 h 857"/>
              <a:gd name="T10" fmla="*/ 153 w 579"/>
              <a:gd name="T11" fmla="*/ 838 h 857"/>
              <a:gd name="T12" fmla="*/ 173 w 579"/>
              <a:gd name="T13" fmla="*/ 818 h 857"/>
              <a:gd name="T14" fmla="*/ 181 w 579"/>
              <a:gd name="T15" fmla="*/ 632 h 857"/>
              <a:gd name="T16" fmla="*/ 389 w 579"/>
              <a:gd name="T17" fmla="*/ 290 h 857"/>
              <a:gd name="T18" fmla="*/ 462 w 579"/>
              <a:gd name="T19" fmla="*/ 334 h 857"/>
              <a:gd name="T20" fmla="*/ 255 w 579"/>
              <a:gd name="T21" fmla="*/ 676 h 857"/>
              <a:gd name="T22" fmla="*/ 181 w 579"/>
              <a:gd name="T23" fmla="*/ 632 h 857"/>
              <a:gd name="T24" fmla="*/ 35 w 579"/>
              <a:gd name="T25" fmla="*/ 543 h 857"/>
              <a:gd name="T26" fmla="*/ 243 w 579"/>
              <a:gd name="T27" fmla="*/ 201 h 857"/>
              <a:gd name="T28" fmla="*/ 316 w 579"/>
              <a:gd name="T29" fmla="*/ 245 h 857"/>
              <a:gd name="T30" fmla="*/ 108 w 579"/>
              <a:gd name="T31" fmla="*/ 587 h 857"/>
              <a:gd name="T32" fmla="*/ 35 w 579"/>
              <a:gd name="T33" fmla="*/ 543 h 857"/>
              <a:gd name="T34" fmla="*/ 2 w 579"/>
              <a:gd name="T35" fmla="*/ 820 h 857"/>
              <a:gd name="T36" fmla="*/ 22 w 579"/>
              <a:gd name="T37" fmla="*/ 650 h 857"/>
              <a:gd name="T38" fmla="*/ 165 w 579"/>
              <a:gd name="T39" fmla="*/ 736 h 857"/>
              <a:gd name="T40" fmla="*/ 24 w 579"/>
              <a:gd name="T41" fmla="*/ 833 h 857"/>
              <a:gd name="T42" fmla="*/ 2 w 579"/>
              <a:gd name="T43" fmla="*/ 820 h 857"/>
              <a:gd name="T44" fmla="*/ 299 w 579"/>
              <a:gd name="T45" fmla="*/ 106 h 857"/>
              <a:gd name="T46" fmla="*/ 269 w 579"/>
              <a:gd name="T47" fmla="*/ 156 h 857"/>
              <a:gd name="T48" fmla="*/ 488 w 579"/>
              <a:gd name="T49" fmla="*/ 289 h 857"/>
              <a:gd name="T50" fmla="*/ 519 w 579"/>
              <a:gd name="T51" fmla="*/ 239 h 857"/>
              <a:gd name="T52" fmla="*/ 299 w 579"/>
              <a:gd name="T53" fmla="*/ 106 h 857"/>
              <a:gd name="T54" fmla="*/ 346 w 579"/>
              <a:gd name="T55" fmla="*/ 30 h 857"/>
              <a:gd name="T56" fmla="*/ 412 w 579"/>
              <a:gd name="T57" fmla="*/ 14 h 857"/>
              <a:gd name="T58" fmla="*/ 549 w 579"/>
              <a:gd name="T59" fmla="*/ 97 h 857"/>
              <a:gd name="T60" fmla="*/ 566 w 579"/>
              <a:gd name="T61" fmla="*/ 163 h 857"/>
              <a:gd name="T62" fmla="*/ 547 w 579"/>
              <a:gd name="T63" fmla="*/ 194 h 857"/>
              <a:gd name="T64" fmla="*/ 327 w 579"/>
              <a:gd name="T65" fmla="*/ 61 h 857"/>
              <a:gd name="T66" fmla="*/ 346 w 579"/>
              <a:gd name="T67" fmla="*/ 30 h 8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79" h="857">
                <a:moveTo>
                  <a:pt x="173" y="818"/>
                </a:moveTo>
                <a:lnTo>
                  <a:pt x="551" y="818"/>
                </a:lnTo>
                <a:cubicBezTo>
                  <a:pt x="562" y="818"/>
                  <a:pt x="571" y="827"/>
                  <a:pt x="571" y="838"/>
                </a:cubicBezTo>
                <a:cubicBezTo>
                  <a:pt x="571" y="849"/>
                  <a:pt x="562" y="857"/>
                  <a:pt x="551" y="857"/>
                </a:cubicBezTo>
                <a:lnTo>
                  <a:pt x="173" y="857"/>
                </a:lnTo>
                <a:cubicBezTo>
                  <a:pt x="162" y="857"/>
                  <a:pt x="153" y="849"/>
                  <a:pt x="153" y="838"/>
                </a:cubicBezTo>
                <a:cubicBezTo>
                  <a:pt x="153" y="827"/>
                  <a:pt x="162" y="818"/>
                  <a:pt x="173" y="818"/>
                </a:cubicBezTo>
                <a:close/>
                <a:moveTo>
                  <a:pt x="181" y="632"/>
                </a:moveTo>
                <a:lnTo>
                  <a:pt x="389" y="290"/>
                </a:lnTo>
                <a:lnTo>
                  <a:pt x="462" y="334"/>
                </a:lnTo>
                <a:lnTo>
                  <a:pt x="255" y="676"/>
                </a:lnTo>
                <a:lnTo>
                  <a:pt x="181" y="632"/>
                </a:lnTo>
                <a:close/>
                <a:moveTo>
                  <a:pt x="35" y="543"/>
                </a:moveTo>
                <a:lnTo>
                  <a:pt x="243" y="201"/>
                </a:lnTo>
                <a:lnTo>
                  <a:pt x="316" y="245"/>
                </a:lnTo>
                <a:lnTo>
                  <a:pt x="108" y="587"/>
                </a:lnTo>
                <a:lnTo>
                  <a:pt x="35" y="543"/>
                </a:lnTo>
                <a:close/>
                <a:moveTo>
                  <a:pt x="2" y="820"/>
                </a:moveTo>
                <a:lnTo>
                  <a:pt x="22" y="650"/>
                </a:lnTo>
                <a:lnTo>
                  <a:pt x="165" y="736"/>
                </a:lnTo>
                <a:lnTo>
                  <a:pt x="24" y="833"/>
                </a:lnTo>
                <a:cubicBezTo>
                  <a:pt x="9" y="844"/>
                  <a:pt x="0" y="838"/>
                  <a:pt x="2" y="820"/>
                </a:cubicBezTo>
                <a:close/>
                <a:moveTo>
                  <a:pt x="299" y="106"/>
                </a:moveTo>
                <a:lnTo>
                  <a:pt x="269" y="156"/>
                </a:lnTo>
                <a:lnTo>
                  <a:pt x="488" y="289"/>
                </a:lnTo>
                <a:lnTo>
                  <a:pt x="519" y="239"/>
                </a:lnTo>
                <a:lnTo>
                  <a:pt x="299" y="106"/>
                </a:lnTo>
                <a:close/>
                <a:moveTo>
                  <a:pt x="346" y="30"/>
                </a:moveTo>
                <a:cubicBezTo>
                  <a:pt x="360" y="7"/>
                  <a:pt x="390" y="0"/>
                  <a:pt x="412" y="14"/>
                </a:cubicBezTo>
                <a:lnTo>
                  <a:pt x="549" y="97"/>
                </a:lnTo>
                <a:cubicBezTo>
                  <a:pt x="572" y="110"/>
                  <a:pt x="579" y="140"/>
                  <a:pt x="566" y="163"/>
                </a:cubicBezTo>
                <a:lnTo>
                  <a:pt x="547" y="194"/>
                </a:lnTo>
                <a:lnTo>
                  <a:pt x="327" y="61"/>
                </a:lnTo>
                <a:lnTo>
                  <a:pt x="346" y="3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4" name="直接连接符 53"/>
          <p:cNvCxnSpPr/>
          <p:nvPr/>
        </p:nvCxnSpPr>
        <p:spPr bwMode="auto">
          <a:xfrm flipH="1">
            <a:off x="739200" y="616159"/>
            <a:ext cx="74233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5" name="组合 25"/>
          <p:cNvGrpSpPr>
            <a:grpSpLocks/>
          </p:cNvGrpSpPr>
          <p:nvPr/>
        </p:nvGrpSpPr>
        <p:grpSpPr bwMode="auto">
          <a:xfrm>
            <a:off x="4113819" y="828916"/>
            <a:ext cx="2495228" cy="2469703"/>
            <a:chOff x="3852813" y="1160192"/>
            <a:chExt cx="2652884" cy="2592289"/>
          </a:xfrm>
        </p:grpSpPr>
        <p:grpSp>
          <p:nvGrpSpPr>
            <p:cNvPr id="6" name="组合 26"/>
            <p:cNvGrpSpPr>
              <a:grpSpLocks/>
            </p:cNvGrpSpPr>
            <p:nvPr/>
          </p:nvGrpSpPr>
          <p:grpSpPr bwMode="auto">
            <a:xfrm>
              <a:off x="3852813" y="1160192"/>
              <a:ext cx="2592288" cy="2592289"/>
              <a:chOff x="3091333" y="1182834"/>
              <a:chExt cx="3298687" cy="3298688"/>
            </a:xfrm>
          </p:grpSpPr>
          <p:sp>
            <p:nvSpPr>
              <p:cNvPr id="8" name="椭圆 7"/>
              <p:cNvSpPr/>
              <p:nvPr/>
            </p:nvSpPr>
            <p:spPr>
              <a:xfrm>
                <a:off x="3452657" y="1540378"/>
                <a:ext cx="2586141" cy="2583601"/>
              </a:xfrm>
              <a:prstGeom prst="ellipse">
                <a:avLst/>
              </a:prstGeom>
              <a:solidFill>
                <a:srgbClr val="007CD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7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grpSp>
            <p:nvGrpSpPr>
              <p:cNvPr id="9" name="组合 29"/>
              <p:cNvGrpSpPr/>
              <p:nvPr/>
            </p:nvGrpSpPr>
            <p:grpSpPr>
              <a:xfrm>
                <a:off x="3091333" y="1182834"/>
                <a:ext cx="3298687" cy="3298688"/>
                <a:chOff x="2555776" y="915566"/>
                <a:chExt cx="1944216" cy="1944216"/>
              </a:xfrm>
              <a:effectLst>
                <a:outerShdw blurRad="63500" dist="50800" dir="8100000" algn="tr" rotWithShape="0">
                  <a:prstClr val="black">
                    <a:alpha val="35000"/>
                  </a:prstClr>
                </a:outerShdw>
              </a:effectLst>
            </p:grpSpPr>
            <p:sp>
              <p:nvSpPr>
                <p:cNvPr id="10" name="同心圆 9"/>
                <p:cNvSpPr/>
                <p:nvPr/>
              </p:nvSpPr>
              <p:spPr>
                <a:xfrm>
                  <a:off x="2555776" y="915566"/>
                  <a:ext cx="1944216" cy="1944216"/>
                </a:xfrm>
                <a:prstGeom prst="donut">
                  <a:avLst>
                    <a:gd name="adj" fmla="val 10097"/>
                  </a:avLst>
                </a:prstGeom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8100000" scaled="1"/>
                  <a:tileRect/>
                </a:gra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14475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1" name="同心圆 10"/>
                <p:cNvSpPr/>
                <p:nvPr/>
              </p:nvSpPr>
              <p:spPr>
                <a:xfrm>
                  <a:off x="2614636" y="974427"/>
                  <a:ext cx="1826499" cy="1826497"/>
                </a:xfrm>
                <a:prstGeom prst="donut">
                  <a:avLst>
                    <a:gd name="adj" fmla="val 8132"/>
                  </a:avLst>
                </a:prstGeom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6200000" scaled="1"/>
                  <a:tileRect/>
                </a:gra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14475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  <p:sp>
          <p:nvSpPr>
            <p:cNvPr id="7" name="矩形 27"/>
            <p:cNvSpPr>
              <a:spLocks noChangeArrowheads="1"/>
            </p:cNvSpPr>
            <p:nvPr/>
          </p:nvSpPr>
          <p:spPr bwMode="auto">
            <a:xfrm>
              <a:off x="4110270" y="2006965"/>
              <a:ext cx="2395427" cy="5384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2300" b="1" dirty="0" smtClean="0">
                  <a:solidFill>
                    <a:srgbClr val="F8F8F8"/>
                  </a:solidFill>
                  <a:latin typeface="微软雅黑" pitchFamily="34" charset="-122"/>
                  <a:ea typeface="微软雅黑" pitchFamily="34" charset="-122"/>
                </a:rPr>
                <a:t>1</a:t>
              </a:r>
              <a:r>
                <a:rPr lang="ar-SA" altLang="zh-CN" sz="2300" b="1" dirty="0" smtClean="0">
                  <a:solidFill>
                    <a:srgbClr val="F8F8F8"/>
                  </a:solidFill>
                  <a:latin typeface="微软雅黑" pitchFamily="34" charset="-122"/>
                  <a:ea typeface="微软雅黑" pitchFamily="34" charset="-122"/>
                </a:rPr>
                <a:t>53,000</a:t>
              </a:r>
              <a:endParaRPr lang="zh-CN" altLang="en-US" sz="2300" b="1" dirty="0">
                <a:solidFill>
                  <a:srgbClr val="F8F8F8"/>
                </a:solidFill>
                <a:ea typeface="微软雅黑" pitchFamily="34" charset="-122"/>
              </a:endParaRPr>
            </a:p>
          </p:txBody>
        </p:sp>
      </p:grpSp>
      <p:grpSp>
        <p:nvGrpSpPr>
          <p:cNvPr id="12" name="组合 32"/>
          <p:cNvGrpSpPr>
            <a:grpSpLocks/>
          </p:cNvGrpSpPr>
          <p:nvPr/>
        </p:nvGrpSpPr>
        <p:grpSpPr bwMode="auto">
          <a:xfrm>
            <a:off x="2985617" y="2571168"/>
            <a:ext cx="1961716" cy="1987256"/>
            <a:chOff x="3852813" y="1160192"/>
            <a:chExt cx="2592288" cy="2592289"/>
          </a:xfrm>
        </p:grpSpPr>
        <p:grpSp>
          <p:nvGrpSpPr>
            <p:cNvPr id="13" name="组合 33"/>
            <p:cNvGrpSpPr>
              <a:grpSpLocks/>
            </p:cNvGrpSpPr>
            <p:nvPr/>
          </p:nvGrpSpPr>
          <p:grpSpPr bwMode="auto">
            <a:xfrm>
              <a:off x="3852813" y="1160192"/>
              <a:ext cx="2592288" cy="2592289"/>
              <a:chOff x="3091333" y="1182834"/>
              <a:chExt cx="3298687" cy="3298688"/>
            </a:xfrm>
          </p:grpSpPr>
          <p:sp>
            <p:nvSpPr>
              <p:cNvPr id="15" name="椭圆 14"/>
              <p:cNvSpPr/>
              <p:nvPr/>
            </p:nvSpPr>
            <p:spPr>
              <a:xfrm>
                <a:off x="3453686" y="1539313"/>
                <a:ext cx="2584025" cy="2585730"/>
              </a:xfrm>
              <a:prstGeom prst="ellipse">
                <a:avLst/>
              </a:prstGeom>
              <a:solidFill>
                <a:srgbClr val="0099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7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accent4"/>
                  </a:solidFill>
                </a:endParaRPr>
              </a:p>
            </p:txBody>
          </p:sp>
          <p:grpSp>
            <p:nvGrpSpPr>
              <p:cNvPr id="16" name="组合 36"/>
              <p:cNvGrpSpPr/>
              <p:nvPr/>
            </p:nvGrpSpPr>
            <p:grpSpPr>
              <a:xfrm>
                <a:off x="3091333" y="1182834"/>
                <a:ext cx="3298687" cy="3298688"/>
                <a:chOff x="2555776" y="915566"/>
                <a:chExt cx="1944216" cy="1944216"/>
              </a:xfrm>
              <a:effectLst>
                <a:outerShdw blurRad="63500" dist="50800" dir="8100000" algn="tr" rotWithShape="0">
                  <a:prstClr val="black">
                    <a:alpha val="35000"/>
                  </a:prstClr>
                </a:outerShdw>
              </a:effectLst>
            </p:grpSpPr>
            <p:sp>
              <p:nvSpPr>
                <p:cNvPr id="17" name="同心圆 16"/>
                <p:cNvSpPr/>
                <p:nvPr/>
              </p:nvSpPr>
              <p:spPr>
                <a:xfrm>
                  <a:off x="2555776" y="915566"/>
                  <a:ext cx="1944216" cy="1944216"/>
                </a:xfrm>
                <a:prstGeom prst="donut">
                  <a:avLst>
                    <a:gd name="adj" fmla="val 10097"/>
                  </a:avLst>
                </a:prstGeom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8100000" scaled="1"/>
                  <a:tileRect/>
                </a:gra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14475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8" name="同心圆 17"/>
                <p:cNvSpPr/>
                <p:nvPr/>
              </p:nvSpPr>
              <p:spPr>
                <a:xfrm>
                  <a:off x="2614636" y="974427"/>
                  <a:ext cx="1826499" cy="1826497"/>
                </a:xfrm>
                <a:prstGeom prst="donut">
                  <a:avLst>
                    <a:gd name="adj" fmla="val 8132"/>
                  </a:avLst>
                </a:prstGeom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6200000" scaled="1"/>
                  <a:tileRect/>
                </a:gra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14475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  <p:sp>
          <p:nvSpPr>
            <p:cNvPr id="14" name="矩形 34"/>
            <p:cNvSpPr>
              <a:spLocks noChangeArrowheads="1"/>
            </p:cNvSpPr>
            <p:nvPr/>
          </p:nvSpPr>
          <p:spPr bwMode="auto">
            <a:xfrm>
              <a:off x="3950885" y="2288127"/>
              <a:ext cx="2188546" cy="564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ar-SA" altLang="zh-CN" sz="1700" b="1" dirty="0" smtClean="0">
                  <a:solidFill>
                    <a:srgbClr val="F8F8F8"/>
                  </a:solidFill>
                  <a:latin typeface="微软雅黑" pitchFamily="34" charset="-122"/>
                  <a:ea typeface="微软雅黑" pitchFamily="34" charset="-122"/>
                </a:rPr>
                <a:t>1,000</a:t>
              </a:r>
              <a:endParaRPr lang="zh-CN" altLang="en-US" sz="1700" b="1" dirty="0">
                <a:solidFill>
                  <a:srgbClr val="F8F8F8"/>
                </a:solidFill>
                <a:ea typeface="微软雅黑" pitchFamily="34" charset="-122"/>
              </a:endParaRPr>
            </a:p>
          </p:txBody>
        </p:sp>
      </p:grpSp>
      <p:grpSp>
        <p:nvGrpSpPr>
          <p:cNvPr id="19" name="组合 39"/>
          <p:cNvGrpSpPr>
            <a:grpSpLocks/>
          </p:cNvGrpSpPr>
          <p:nvPr/>
        </p:nvGrpSpPr>
        <p:grpSpPr bwMode="auto">
          <a:xfrm>
            <a:off x="2722275" y="1250868"/>
            <a:ext cx="1620734" cy="1639411"/>
            <a:chOff x="3852813" y="1160192"/>
            <a:chExt cx="2592288" cy="2592289"/>
          </a:xfrm>
        </p:grpSpPr>
        <p:grpSp>
          <p:nvGrpSpPr>
            <p:cNvPr id="20" name="组合 62"/>
            <p:cNvGrpSpPr>
              <a:grpSpLocks/>
            </p:cNvGrpSpPr>
            <p:nvPr/>
          </p:nvGrpSpPr>
          <p:grpSpPr bwMode="auto">
            <a:xfrm>
              <a:off x="3852813" y="1160192"/>
              <a:ext cx="2592288" cy="2592289"/>
              <a:chOff x="3091333" y="1182834"/>
              <a:chExt cx="3298687" cy="3298688"/>
            </a:xfrm>
          </p:grpSpPr>
          <p:sp>
            <p:nvSpPr>
              <p:cNvPr id="22" name="椭圆 21"/>
              <p:cNvSpPr/>
              <p:nvPr/>
            </p:nvSpPr>
            <p:spPr>
              <a:xfrm>
                <a:off x="3451916" y="1538872"/>
                <a:ext cx="2586637" cy="2586610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7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grpSp>
            <p:nvGrpSpPr>
              <p:cNvPr id="23" name="组合 65"/>
              <p:cNvGrpSpPr/>
              <p:nvPr/>
            </p:nvGrpSpPr>
            <p:grpSpPr>
              <a:xfrm>
                <a:off x="3091333" y="1182834"/>
                <a:ext cx="3298687" cy="3298688"/>
                <a:chOff x="2555776" y="915566"/>
                <a:chExt cx="1944216" cy="1944216"/>
              </a:xfrm>
              <a:effectLst>
                <a:outerShdw blurRad="63500" dist="50800" dir="8100000" algn="tr" rotWithShape="0">
                  <a:prstClr val="black">
                    <a:alpha val="35000"/>
                  </a:prstClr>
                </a:outerShdw>
              </a:effectLst>
            </p:grpSpPr>
            <p:sp>
              <p:nvSpPr>
                <p:cNvPr id="24" name="同心圆 23"/>
                <p:cNvSpPr/>
                <p:nvPr/>
              </p:nvSpPr>
              <p:spPr>
                <a:xfrm>
                  <a:off x="2555776" y="915566"/>
                  <a:ext cx="1944216" cy="1944216"/>
                </a:xfrm>
                <a:prstGeom prst="donut">
                  <a:avLst>
                    <a:gd name="adj" fmla="val 10097"/>
                  </a:avLst>
                </a:prstGeom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8100000" scaled="1"/>
                  <a:tileRect/>
                </a:gra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14475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5" name="同心圆 24"/>
                <p:cNvSpPr/>
                <p:nvPr/>
              </p:nvSpPr>
              <p:spPr>
                <a:xfrm>
                  <a:off x="2614636" y="974427"/>
                  <a:ext cx="1826500" cy="1826497"/>
                </a:xfrm>
                <a:prstGeom prst="donut">
                  <a:avLst>
                    <a:gd name="adj" fmla="val 8132"/>
                  </a:avLst>
                </a:prstGeom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6200000" scaled="1"/>
                  <a:tileRect/>
                </a:gra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14475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  <p:sp>
          <p:nvSpPr>
            <p:cNvPr id="21" name="矩形 63"/>
            <p:cNvSpPr>
              <a:spLocks noChangeArrowheads="1"/>
            </p:cNvSpPr>
            <p:nvPr/>
          </p:nvSpPr>
          <p:spPr bwMode="auto">
            <a:xfrm>
              <a:off x="4162374" y="2110199"/>
              <a:ext cx="1727600" cy="683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ar-SA" altLang="zh-CN" sz="1700" b="1" dirty="0" smtClean="0">
                  <a:solidFill>
                    <a:srgbClr val="F8F8F8"/>
                  </a:solidFill>
                  <a:latin typeface="微软雅黑" pitchFamily="34" charset="-122"/>
                  <a:ea typeface="微软雅黑" pitchFamily="34" charset="-122"/>
                </a:rPr>
                <a:t>36</a:t>
              </a:r>
              <a:endParaRPr lang="zh-CN" altLang="en-US" sz="1700" b="1" dirty="0">
                <a:solidFill>
                  <a:srgbClr val="F8F8F8"/>
                </a:solidFill>
                <a:ea typeface="微软雅黑" pitchFamily="34" charset="-122"/>
              </a:endParaRPr>
            </a:p>
          </p:txBody>
        </p:sp>
      </p:grpSp>
      <p:sp>
        <p:nvSpPr>
          <p:cNvPr id="26" name="矩形 25"/>
          <p:cNvSpPr/>
          <p:nvPr/>
        </p:nvSpPr>
        <p:spPr>
          <a:xfrm>
            <a:off x="5000654" y="3847609"/>
            <a:ext cx="3166010" cy="716264"/>
          </a:xfrm>
          <a:prstGeom prst="rect">
            <a:avLst/>
          </a:prstGeom>
        </p:spPr>
        <p:txBody>
          <a:bodyPr lIns="86402" tIns="43201" rIns="86402" bIns="43201">
            <a:spAutoFit/>
          </a:bodyPr>
          <a:lstStyle/>
          <a:p>
            <a:pPr algn="r" defTabSz="914475" rtl="1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SA" altLang="zh-CN" sz="17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3.</a:t>
            </a:r>
            <a:endParaRPr lang="en-US" altLang="zh-CN" sz="1700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l" defTabSz="914475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Trained MFIs Staff</a:t>
            </a:r>
            <a:endParaRPr lang="zh-CN" altLang="en-US" sz="1300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609048" y="1488311"/>
            <a:ext cx="1851384" cy="1007498"/>
          </a:xfrm>
          <a:prstGeom prst="rect">
            <a:avLst/>
          </a:prstGeom>
        </p:spPr>
        <p:txBody>
          <a:bodyPr wrap="square" lIns="86402" tIns="43201" rIns="86402" bIns="43201">
            <a:spAutoFit/>
          </a:bodyPr>
          <a:lstStyle/>
          <a:p>
            <a:pPr algn="r" defTabSz="914475" rtl="1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SA" altLang="zh-CN" sz="17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1.</a:t>
            </a:r>
            <a:endParaRPr lang="en-US" altLang="zh-CN" sz="1700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defTabSz="914475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Clients</a:t>
            </a:r>
            <a:endParaRPr lang="zh-CN" altLang="en-US" sz="16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defTabSz="914475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00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11491" y="2258108"/>
            <a:ext cx="2304318" cy="1007498"/>
          </a:xfrm>
          <a:prstGeom prst="rect">
            <a:avLst/>
          </a:prstGeom>
        </p:spPr>
        <p:txBody>
          <a:bodyPr lIns="86402" tIns="43201" rIns="86402" bIns="43201">
            <a:spAutoFit/>
          </a:bodyPr>
          <a:lstStyle/>
          <a:p>
            <a:pPr algn="r" defTabSz="914475" rtl="1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SA" altLang="zh-CN" sz="17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2.</a:t>
            </a:r>
            <a:endParaRPr lang="en-US" altLang="zh-CN" sz="1700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r" defTabSz="914475" rtl="1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LTS Users</a:t>
            </a:r>
            <a:endParaRPr lang="ar-SA" altLang="zh-CN" sz="16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defTabSz="914475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00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99542"/>
            <a:ext cx="1440160" cy="720080"/>
          </a:xfrm>
          <a:prstGeom prst="rect">
            <a:avLst/>
          </a:prstGeom>
          <a:ln>
            <a:solidFill>
              <a:srgbClr val="3399FF"/>
            </a:solidFill>
          </a:ln>
          <a:effectLst>
            <a:glow rad="228600">
              <a:srgbClr val="007CD0">
                <a:alpha val="40000"/>
              </a:srgbClr>
            </a:glow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="" xmlns:p14="http://schemas.microsoft.com/office/powerpoint/2010/main" val="16154242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000" advClick="0" advTm="1000">
        <p14:vortex dir="r"/>
      </p:transition>
    </mc:Choice>
    <mc:Fallback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100"/>
                            </p:stCondLst>
                            <p:childTnLst>
                              <p:par>
                                <p:cTn id="20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600"/>
                            </p:stCondLst>
                            <p:childTnLst>
                              <p:par>
                                <p:cTn id="27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100"/>
                            </p:stCondLst>
                            <p:childTnLst>
                              <p:par>
                                <p:cTn id="34" presetID="2" presetClass="entr" presetSubtype="6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6" grpId="0"/>
      <p:bldP spid="27" grpId="0"/>
      <p:bldP spid="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64088" y="161501"/>
            <a:ext cx="2808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en-US" sz="2400" b="1" dirty="0" smtClean="0">
                <a:solidFill>
                  <a:srgbClr val="0099FF"/>
                </a:solidFill>
              </a:rPr>
              <a:t>Partners</a:t>
            </a:r>
            <a:endParaRPr lang="en-US" sz="2400" b="1" dirty="0">
              <a:solidFill>
                <a:srgbClr val="0099FF"/>
              </a:solidFill>
            </a:endParaRPr>
          </a:p>
        </p:txBody>
      </p:sp>
      <p:sp>
        <p:nvSpPr>
          <p:cNvPr id="3" name="Freeform 40"/>
          <p:cNvSpPr>
            <a:spLocks noEditPoints="1"/>
          </p:cNvSpPr>
          <p:nvPr/>
        </p:nvSpPr>
        <p:spPr bwMode="auto">
          <a:xfrm>
            <a:off x="412930" y="230172"/>
            <a:ext cx="198630" cy="392994"/>
          </a:xfrm>
          <a:custGeom>
            <a:avLst/>
            <a:gdLst>
              <a:gd name="T0" fmla="*/ 173 w 579"/>
              <a:gd name="T1" fmla="*/ 818 h 857"/>
              <a:gd name="T2" fmla="*/ 551 w 579"/>
              <a:gd name="T3" fmla="*/ 818 h 857"/>
              <a:gd name="T4" fmla="*/ 571 w 579"/>
              <a:gd name="T5" fmla="*/ 838 h 857"/>
              <a:gd name="T6" fmla="*/ 551 w 579"/>
              <a:gd name="T7" fmla="*/ 857 h 857"/>
              <a:gd name="T8" fmla="*/ 173 w 579"/>
              <a:gd name="T9" fmla="*/ 857 h 857"/>
              <a:gd name="T10" fmla="*/ 153 w 579"/>
              <a:gd name="T11" fmla="*/ 838 h 857"/>
              <a:gd name="T12" fmla="*/ 173 w 579"/>
              <a:gd name="T13" fmla="*/ 818 h 857"/>
              <a:gd name="T14" fmla="*/ 181 w 579"/>
              <a:gd name="T15" fmla="*/ 632 h 857"/>
              <a:gd name="T16" fmla="*/ 389 w 579"/>
              <a:gd name="T17" fmla="*/ 290 h 857"/>
              <a:gd name="T18" fmla="*/ 462 w 579"/>
              <a:gd name="T19" fmla="*/ 334 h 857"/>
              <a:gd name="T20" fmla="*/ 255 w 579"/>
              <a:gd name="T21" fmla="*/ 676 h 857"/>
              <a:gd name="T22" fmla="*/ 181 w 579"/>
              <a:gd name="T23" fmla="*/ 632 h 857"/>
              <a:gd name="T24" fmla="*/ 35 w 579"/>
              <a:gd name="T25" fmla="*/ 543 h 857"/>
              <a:gd name="T26" fmla="*/ 243 w 579"/>
              <a:gd name="T27" fmla="*/ 201 h 857"/>
              <a:gd name="T28" fmla="*/ 316 w 579"/>
              <a:gd name="T29" fmla="*/ 245 h 857"/>
              <a:gd name="T30" fmla="*/ 108 w 579"/>
              <a:gd name="T31" fmla="*/ 587 h 857"/>
              <a:gd name="T32" fmla="*/ 35 w 579"/>
              <a:gd name="T33" fmla="*/ 543 h 857"/>
              <a:gd name="T34" fmla="*/ 2 w 579"/>
              <a:gd name="T35" fmla="*/ 820 h 857"/>
              <a:gd name="T36" fmla="*/ 22 w 579"/>
              <a:gd name="T37" fmla="*/ 650 h 857"/>
              <a:gd name="T38" fmla="*/ 165 w 579"/>
              <a:gd name="T39" fmla="*/ 736 h 857"/>
              <a:gd name="T40" fmla="*/ 24 w 579"/>
              <a:gd name="T41" fmla="*/ 833 h 857"/>
              <a:gd name="T42" fmla="*/ 2 w 579"/>
              <a:gd name="T43" fmla="*/ 820 h 857"/>
              <a:gd name="T44" fmla="*/ 299 w 579"/>
              <a:gd name="T45" fmla="*/ 106 h 857"/>
              <a:gd name="T46" fmla="*/ 269 w 579"/>
              <a:gd name="T47" fmla="*/ 156 h 857"/>
              <a:gd name="T48" fmla="*/ 488 w 579"/>
              <a:gd name="T49" fmla="*/ 289 h 857"/>
              <a:gd name="T50" fmla="*/ 519 w 579"/>
              <a:gd name="T51" fmla="*/ 239 h 857"/>
              <a:gd name="T52" fmla="*/ 299 w 579"/>
              <a:gd name="T53" fmla="*/ 106 h 857"/>
              <a:gd name="T54" fmla="*/ 346 w 579"/>
              <a:gd name="T55" fmla="*/ 30 h 857"/>
              <a:gd name="T56" fmla="*/ 412 w 579"/>
              <a:gd name="T57" fmla="*/ 14 h 857"/>
              <a:gd name="T58" fmla="*/ 549 w 579"/>
              <a:gd name="T59" fmla="*/ 97 h 857"/>
              <a:gd name="T60" fmla="*/ 566 w 579"/>
              <a:gd name="T61" fmla="*/ 163 h 857"/>
              <a:gd name="T62" fmla="*/ 547 w 579"/>
              <a:gd name="T63" fmla="*/ 194 h 857"/>
              <a:gd name="T64" fmla="*/ 327 w 579"/>
              <a:gd name="T65" fmla="*/ 61 h 857"/>
              <a:gd name="T66" fmla="*/ 346 w 579"/>
              <a:gd name="T67" fmla="*/ 30 h 8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79" h="857">
                <a:moveTo>
                  <a:pt x="173" y="818"/>
                </a:moveTo>
                <a:lnTo>
                  <a:pt x="551" y="818"/>
                </a:lnTo>
                <a:cubicBezTo>
                  <a:pt x="562" y="818"/>
                  <a:pt x="571" y="827"/>
                  <a:pt x="571" y="838"/>
                </a:cubicBezTo>
                <a:cubicBezTo>
                  <a:pt x="571" y="849"/>
                  <a:pt x="562" y="857"/>
                  <a:pt x="551" y="857"/>
                </a:cubicBezTo>
                <a:lnTo>
                  <a:pt x="173" y="857"/>
                </a:lnTo>
                <a:cubicBezTo>
                  <a:pt x="162" y="857"/>
                  <a:pt x="153" y="849"/>
                  <a:pt x="153" y="838"/>
                </a:cubicBezTo>
                <a:cubicBezTo>
                  <a:pt x="153" y="827"/>
                  <a:pt x="162" y="818"/>
                  <a:pt x="173" y="818"/>
                </a:cubicBezTo>
                <a:close/>
                <a:moveTo>
                  <a:pt x="181" y="632"/>
                </a:moveTo>
                <a:lnTo>
                  <a:pt x="389" y="290"/>
                </a:lnTo>
                <a:lnTo>
                  <a:pt x="462" y="334"/>
                </a:lnTo>
                <a:lnTo>
                  <a:pt x="255" y="676"/>
                </a:lnTo>
                <a:lnTo>
                  <a:pt x="181" y="632"/>
                </a:lnTo>
                <a:close/>
                <a:moveTo>
                  <a:pt x="35" y="543"/>
                </a:moveTo>
                <a:lnTo>
                  <a:pt x="243" y="201"/>
                </a:lnTo>
                <a:lnTo>
                  <a:pt x="316" y="245"/>
                </a:lnTo>
                <a:lnTo>
                  <a:pt x="108" y="587"/>
                </a:lnTo>
                <a:lnTo>
                  <a:pt x="35" y="543"/>
                </a:lnTo>
                <a:close/>
                <a:moveTo>
                  <a:pt x="2" y="820"/>
                </a:moveTo>
                <a:lnTo>
                  <a:pt x="22" y="650"/>
                </a:lnTo>
                <a:lnTo>
                  <a:pt x="165" y="736"/>
                </a:lnTo>
                <a:lnTo>
                  <a:pt x="24" y="833"/>
                </a:lnTo>
                <a:cubicBezTo>
                  <a:pt x="9" y="844"/>
                  <a:pt x="0" y="838"/>
                  <a:pt x="2" y="820"/>
                </a:cubicBezTo>
                <a:close/>
                <a:moveTo>
                  <a:pt x="299" y="106"/>
                </a:moveTo>
                <a:lnTo>
                  <a:pt x="269" y="156"/>
                </a:lnTo>
                <a:lnTo>
                  <a:pt x="488" y="289"/>
                </a:lnTo>
                <a:lnTo>
                  <a:pt x="519" y="239"/>
                </a:lnTo>
                <a:lnTo>
                  <a:pt x="299" y="106"/>
                </a:lnTo>
                <a:close/>
                <a:moveTo>
                  <a:pt x="346" y="30"/>
                </a:moveTo>
                <a:cubicBezTo>
                  <a:pt x="360" y="7"/>
                  <a:pt x="390" y="0"/>
                  <a:pt x="412" y="14"/>
                </a:cubicBezTo>
                <a:lnTo>
                  <a:pt x="549" y="97"/>
                </a:lnTo>
                <a:cubicBezTo>
                  <a:pt x="572" y="110"/>
                  <a:pt x="579" y="140"/>
                  <a:pt x="566" y="163"/>
                </a:cubicBezTo>
                <a:lnTo>
                  <a:pt x="547" y="194"/>
                </a:lnTo>
                <a:lnTo>
                  <a:pt x="327" y="61"/>
                </a:lnTo>
                <a:lnTo>
                  <a:pt x="346" y="3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4" name="直接连接符 53"/>
          <p:cNvCxnSpPr/>
          <p:nvPr/>
        </p:nvCxnSpPr>
        <p:spPr bwMode="auto">
          <a:xfrm flipH="1">
            <a:off x="739200" y="616159"/>
            <a:ext cx="74233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5" name="组合 5"/>
          <p:cNvGrpSpPr/>
          <p:nvPr/>
        </p:nvGrpSpPr>
        <p:grpSpPr>
          <a:xfrm>
            <a:off x="5525681" y="2336012"/>
            <a:ext cx="1218704" cy="1218704"/>
            <a:chOff x="3962648" y="2819400"/>
            <a:chExt cx="1218704" cy="1218704"/>
          </a:xfrm>
        </p:grpSpPr>
        <p:grpSp>
          <p:nvGrpSpPr>
            <p:cNvPr id="6" name="组合 6"/>
            <p:cNvGrpSpPr/>
            <p:nvPr/>
          </p:nvGrpSpPr>
          <p:grpSpPr>
            <a:xfrm>
              <a:off x="3962648" y="2819400"/>
              <a:ext cx="1218704" cy="121870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8" name="同心圆 8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9" name="椭圆 9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7" name="TextBox 6"/>
            <p:cNvSpPr txBox="1"/>
            <p:nvPr/>
          </p:nvSpPr>
          <p:spPr>
            <a:xfrm>
              <a:off x="4115387" y="3108951"/>
              <a:ext cx="89947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World</a:t>
              </a:r>
              <a:endParaRPr lang="ar-SA" altLang="zh-CN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en-US" altLang="zh-CN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 Bank</a:t>
              </a:r>
              <a:endParaRPr lang="en-US" altLang="zh-CN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0" name="椭圆 10"/>
          <p:cNvSpPr/>
          <p:nvPr/>
        </p:nvSpPr>
        <p:spPr>
          <a:xfrm>
            <a:off x="4549611" y="2200548"/>
            <a:ext cx="710139" cy="710139"/>
          </a:xfrm>
          <a:prstGeom prst="ellipse">
            <a:avLst/>
          </a:prstGeom>
          <a:solidFill>
            <a:srgbClr val="007CD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椭圆 11"/>
          <p:cNvSpPr/>
          <p:nvPr/>
        </p:nvSpPr>
        <p:spPr>
          <a:xfrm>
            <a:off x="5779964" y="1203598"/>
            <a:ext cx="710139" cy="710139"/>
          </a:xfrm>
          <a:prstGeom prst="ellipse">
            <a:avLst/>
          </a:prstGeom>
          <a:solidFill>
            <a:srgbClr val="007CD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椭圆 12"/>
          <p:cNvSpPr/>
          <p:nvPr/>
        </p:nvSpPr>
        <p:spPr>
          <a:xfrm>
            <a:off x="7024563" y="2200548"/>
            <a:ext cx="710139" cy="710139"/>
          </a:xfrm>
          <a:prstGeom prst="ellipse">
            <a:avLst/>
          </a:prstGeom>
          <a:solidFill>
            <a:srgbClr val="007CD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椭圆 13"/>
          <p:cNvSpPr/>
          <p:nvPr/>
        </p:nvSpPr>
        <p:spPr>
          <a:xfrm>
            <a:off x="6532969" y="3643616"/>
            <a:ext cx="710139" cy="710139"/>
          </a:xfrm>
          <a:prstGeom prst="ellipse">
            <a:avLst/>
          </a:prstGeom>
          <a:solidFill>
            <a:srgbClr val="007CD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椭圆 14"/>
          <p:cNvSpPr/>
          <p:nvPr/>
        </p:nvSpPr>
        <p:spPr>
          <a:xfrm>
            <a:off x="5039612" y="3630916"/>
            <a:ext cx="710139" cy="710139"/>
          </a:xfrm>
          <a:prstGeom prst="ellipse">
            <a:avLst/>
          </a:prstGeom>
          <a:solidFill>
            <a:srgbClr val="007CD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800237" y="1433103"/>
            <a:ext cx="643971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9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ISDB</a:t>
            </a:r>
            <a:r>
              <a:rPr lang="ar-SA" altLang="zh-CN" sz="9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endParaRPr lang="ar-SA" altLang="zh-CN" sz="9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562989" y="2435184"/>
            <a:ext cx="67135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1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AMF</a:t>
            </a:r>
            <a:r>
              <a:rPr lang="ar-SA" altLang="zh-CN" sz="1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endParaRPr lang="ar-SA" altLang="zh-CN" sz="12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043952" y="2435184"/>
            <a:ext cx="671359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WFP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59001" y="3875574"/>
            <a:ext cx="671359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UNDP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46349" y="3882896"/>
            <a:ext cx="67135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1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UNIDO</a:t>
            </a:r>
          </a:p>
        </p:txBody>
      </p:sp>
      <p:pic>
        <p:nvPicPr>
          <p:cNvPr id="25" name="Picture 2" descr="G:\素材\图片\人物\商务人物 (39)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 bwMode="auto">
          <a:xfrm>
            <a:off x="974093" y="1354432"/>
            <a:ext cx="2464264" cy="3112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555526"/>
            <a:ext cx="1440160" cy="720080"/>
          </a:xfrm>
          <a:prstGeom prst="rect">
            <a:avLst/>
          </a:prstGeom>
          <a:ln>
            <a:solidFill>
              <a:srgbClr val="3399FF"/>
            </a:solidFill>
          </a:ln>
          <a:effectLst>
            <a:glow rad="228600">
              <a:srgbClr val="007CD0">
                <a:alpha val="40000"/>
              </a:srgbClr>
            </a:glow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="" xmlns:p14="http://schemas.microsoft.com/office/powerpoint/2010/main" val="141463257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000" advClick="0" advTm="1000">
        <p14:vortex dir="r"/>
      </p:transition>
    </mc:Choice>
    <mc:Fallback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4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80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80"/>
                            </p:stCondLst>
                            <p:childTnLst>
                              <p:par>
                                <p:cTn id="2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28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18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20" grpId="0"/>
      <p:bldP spid="21" grpId="0"/>
      <p:bldP spid="22" grpId="0"/>
      <p:bldP spid="23" grpId="0"/>
      <p:bldP spid="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93"/>
          <p:cNvSpPr/>
          <p:nvPr/>
        </p:nvSpPr>
        <p:spPr>
          <a:xfrm>
            <a:off x="285720" y="1214428"/>
            <a:ext cx="8496944" cy="3214710"/>
          </a:xfrm>
          <a:prstGeom prst="roundRect">
            <a:avLst>
              <a:gd name="adj" fmla="val 9450"/>
            </a:avLst>
          </a:prstGeom>
          <a:solidFill>
            <a:srgbClr val="002060"/>
          </a:solidFill>
          <a:ln w="12700">
            <a:solidFill>
              <a:srgbClr val="7030A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30000"/>
              </a:lnSpc>
            </a:pPr>
            <a:r>
              <a:rPr lang="en-US" altLang="zh-CN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Times New Roman" panose="02020603050405020304" pitchFamily="18" charset="0"/>
              </a:rPr>
              <a:t>Restricted </a:t>
            </a:r>
            <a:r>
              <a:rPr lang="en-US" altLang="zh-CN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Times New Roman" panose="02020603050405020304" pitchFamily="18" charset="0"/>
              </a:rPr>
              <a:t>Mudharaba is one of the Islamic modes of </a:t>
            </a:r>
            <a:r>
              <a:rPr lang="en-US" altLang="zh-CN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Times New Roman" panose="02020603050405020304" pitchFamily="18" charset="0"/>
              </a:rPr>
              <a:t>finance </a:t>
            </a:r>
            <a:r>
              <a:rPr lang="en-US" altLang="zh-CN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Times New Roman" panose="02020603050405020304" pitchFamily="18" charset="0"/>
              </a:rPr>
              <a:t>that are used to facilitate the access of MFIs in Sudan to Wholesale finance from Commercial banks and other sources. This contract has been </a:t>
            </a:r>
            <a:r>
              <a:rPr lang="en-US" altLang="zh-CN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Times New Roman" panose="02020603050405020304" pitchFamily="18" charset="0"/>
              </a:rPr>
              <a:t>introduced </a:t>
            </a:r>
            <a:r>
              <a:rPr lang="en-US" altLang="zh-CN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Times New Roman" panose="02020603050405020304" pitchFamily="18" charset="0"/>
              </a:rPr>
              <a:t>and developed by SMDF and the Microfinance Unit of Central Bank Of Sudan (MFU-CBOS). </a:t>
            </a:r>
            <a:r>
              <a:rPr lang="en-US" altLang="zh-CN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Times New Roman" panose="02020603050405020304" pitchFamily="18" charset="0"/>
              </a:rPr>
              <a:t>This contract facilitates the wholesale finance flow from different sources to MFIs and beneficiaries. </a:t>
            </a:r>
            <a:endParaRPr lang="ar-SA" altLang="zh-CN" sz="1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6" name="直接连接符 53"/>
          <p:cNvCxnSpPr/>
          <p:nvPr/>
        </p:nvCxnSpPr>
        <p:spPr bwMode="auto">
          <a:xfrm flipH="1">
            <a:off x="739200" y="616159"/>
            <a:ext cx="74233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TextBox 6"/>
          <p:cNvSpPr txBox="1"/>
          <p:nvPr/>
        </p:nvSpPr>
        <p:spPr>
          <a:xfrm>
            <a:off x="1619672" y="161501"/>
            <a:ext cx="65527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RESTRICTED MUDHARABA CONTRACTS</a:t>
            </a:r>
            <a:endParaRPr lang="ar-SA" sz="2400" b="1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Freeform 40"/>
          <p:cNvSpPr>
            <a:spLocks noEditPoints="1"/>
          </p:cNvSpPr>
          <p:nvPr/>
        </p:nvSpPr>
        <p:spPr bwMode="auto">
          <a:xfrm>
            <a:off x="629985" y="230172"/>
            <a:ext cx="198630" cy="392994"/>
          </a:xfrm>
          <a:custGeom>
            <a:avLst/>
            <a:gdLst>
              <a:gd name="T0" fmla="*/ 173 w 579"/>
              <a:gd name="T1" fmla="*/ 818 h 857"/>
              <a:gd name="T2" fmla="*/ 551 w 579"/>
              <a:gd name="T3" fmla="*/ 818 h 857"/>
              <a:gd name="T4" fmla="*/ 571 w 579"/>
              <a:gd name="T5" fmla="*/ 838 h 857"/>
              <a:gd name="T6" fmla="*/ 551 w 579"/>
              <a:gd name="T7" fmla="*/ 857 h 857"/>
              <a:gd name="T8" fmla="*/ 173 w 579"/>
              <a:gd name="T9" fmla="*/ 857 h 857"/>
              <a:gd name="T10" fmla="*/ 153 w 579"/>
              <a:gd name="T11" fmla="*/ 838 h 857"/>
              <a:gd name="T12" fmla="*/ 173 w 579"/>
              <a:gd name="T13" fmla="*/ 818 h 857"/>
              <a:gd name="T14" fmla="*/ 181 w 579"/>
              <a:gd name="T15" fmla="*/ 632 h 857"/>
              <a:gd name="T16" fmla="*/ 389 w 579"/>
              <a:gd name="T17" fmla="*/ 290 h 857"/>
              <a:gd name="T18" fmla="*/ 462 w 579"/>
              <a:gd name="T19" fmla="*/ 334 h 857"/>
              <a:gd name="T20" fmla="*/ 255 w 579"/>
              <a:gd name="T21" fmla="*/ 676 h 857"/>
              <a:gd name="T22" fmla="*/ 181 w 579"/>
              <a:gd name="T23" fmla="*/ 632 h 857"/>
              <a:gd name="T24" fmla="*/ 35 w 579"/>
              <a:gd name="T25" fmla="*/ 543 h 857"/>
              <a:gd name="T26" fmla="*/ 243 w 579"/>
              <a:gd name="T27" fmla="*/ 201 h 857"/>
              <a:gd name="T28" fmla="*/ 316 w 579"/>
              <a:gd name="T29" fmla="*/ 245 h 857"/>
              <a:gd name="T30" fmla="*/ 108 w 579"/>
              <a:gd name="T31" fmla="*/ 587 h 857"/>
              <a:gd name="T32" fmla="*/ 35 w 579"/>
              <a:gd name="T33" fmla="*/ 543 h 857"/>
              <a:gd name="T34" fmla="*/ 2 w 579"/>
              <a:gd name="T35" fmla="*/ 820 h 857"/>
              <a:gd name="T36" fmla="*/ 22 w 579"/>
              <a:gd name="T37" fmla="*/ 650 h 857"/>
              <a:gd name="T38" fmla="*/ 165 w 579"/>
              <a:gd name="T39" fmla="*/ 736 h 857"/>
              <a:gd name="T40" fmla="*/ 24 w 579"/>
              <a:gd name="T41" fmla="*/ 833 h 857"/>
              <a:gd name="T42" fmla="*/ 2 w 579"/>
              <a:gd name="T43" fmla="*/ 820 h 857"/>
              <a:gd name="T44" fmla="*/ 299 w 579"/>
              <a:gd name="T45" fmla="*/ 106 h 857"/>
              <a:gd name="T46" fmla="*/ 269 w 579"/>
              <a:gd name="T47" fmla="*/ 156 h 857"/>
              <a:gd name="T48" fmla="*/ 488 w 579"/>
              <a:gd name="T49" fmla="*/ 289 h 857"/>
              <a:gd name="T50" fmla="*/ 519 w 579"/>
              <a:gd name="T51" fmla="*/ 239 h 857"/>
              <a:gd name="T52" fmla="*/ 299 w 579"/>
              <a:gd name="T53" fmla="*/ 106 h 857"/>
              <a:gd name="T54" fmla="*/ 346 w 579"/>
              <a:gd name="T55" fmla="*/ 30 h 857"/>
              <a:gd name="T56" fmla="*/ 412 w 579"/>
              <a:gd name="T57" fmla="*/ 14 h 857"/>
              <a:gd name="T58" fmla="*/ 549 w 579"/>
              <a:gd name="T59" fmla="*/ 97 h 857"/>
              <a:gd name="T60" fmla="*/ 566 w 579"/>
              <a:gd name="T61" fmla="*/ 163 h 857"/>
              <a:gd name="T62" fmla="*/ 547 w 579"/>
              <a:gd name="T63" fmla="*/ 194 h 857"/>
              <a:gd name="T64" fmla="*/ 327 w 579"/>
              <a:gd name="T65" fmla="*/ 61 h 857"/>
              <a:gd name="T66" fmla="*/ 346 w 579"/>
              <a:gd name="T67" fmla="*/ 30 h 8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79" h="857">
                <a:moveTo>
                  <a:pt x="173" y="818"/>
                </a:moveTo>
                <a:lnTo>
                  <a:pt x="551" y="818"/>
                </a:lnTo>
                <a:cubicBezTo>
                  <a:pt x="562" y="818"/>
                  <a:pt x="571" y="827"/>
                  <a:pt x="571" y="838"/>
                </a:cubicBezTo>
                <a:cubicBezTo>
                  <a:pt x="571" y="849"/>
                  <a:pt x="562" y="857"/>
                  <a:pt x="551" y="857"/>
                </a:cubicBezTo>
                <a:lnTo>
                  <a:pt x="173" y="857"/>
                </a:lnTo>
                <a:cubicBezTo>
                  <a:pt x="162" y="857"/>
                  <a:pt x="153" y="849"/>
                  <a:pt x="153" y="838"/>
                </a:cubicBezTo>
                <a:cubicBezTo>
                  <a:pt x="153" y="827"/>
                  <a:pt x="162" y="818"/>
                  <a:pt x="173" y="818"/>
                </a:cubicBezTo>
                <a:close/>
                <a:moveTo>
                  <a:pt x="181" y="632"/>
                </a:moveTo>
                <a:lnTo>
                  <a:pt x="389" y="290"/>
                </a:lnTo>
                <a:lnTo>
                  <a:pt x="462" y="334"/>
                </a:lnTo>
                <a:lnTo>
                  <a:pt x="255" y="676"/>
                </a:lnTo>
                <a:lnTo>
                  <a:pt x="181" y="632"/>
                </a:lnTo>
                <a:close/>
                <a:moveTo>
                  <a:pt x="35" y="543"/>
                </a:moveTo>
                <a:lnTo>
                  <a:pt x="243" y="201"/>
                </a:lnTo>
                <a:lnTo>
                  <a:pt x="316" y="245"/>
                </a:lnTo>
                <a:lnTo>
                  <a:pt x="108" y="587"/>
                </a:lnTo>
                <a:lnTo>
                  <a:pt x="35" y="543"/>
                </a:lnTo>
                <a:close/>
                <a:moveTo>
                  <a:pt x="2" y="820"/>
                </a:moveTo>
                <a:lnTo>
                  <a:pt x="22" y="650"/>
                </a:lnTo>
                <a:lnTo>
                  <a:pt x="165" y="736"/>
                </a:lnTo>
                <a:lnTo>
                  <a:pt x="24" y="833"/>
                </a:lnTo>
                <a:cubicBezTo>
                  <a:pt x="9" y="844"/>
                  <a:pt x="0" y="838"/>
                  <a:pt x="2" y="820"/>
                </a:cubicBezTo>
                <a:close/>
                <a:moveTo>
                  <a:pt x="299" y="106"/>
                </a:moveTo>
                <a:lnTo>
                  <a:pt x="269" y="156"/>
                </a:lnTo>
                <a:lnTo>
                  <a:pt x="488" y="289"/>
                </a:lnTo>
                <a:lnTo>
                  <a:pt x="519" y="239"/>
                </a:lnTo>
                <a:lnTo>
                  <a:pt x="299" y="106"/>
                </a:lnTo>
                <a:close/>
                <a:moveTo>
                  <a:pt x="346" y="30"/>
                </a:moveTo>
                <a:cubicBezTo>
                  <a:pt x="360" y="7"/>
                  <a:pt x="390" y="0"/>
                  <a:pt x="412" y="14"/>
                </a:cubicBezTo>
                <a:lnTo>
                  <a:pt x="549" y="97"/>
                </a:lnTo>
                <a:cubicBezTo>
                  <a:pt x="572" y="110"/>
                  <a:pt x="579" y="140"/>
                  <a:pt x="566" y="163"/>
                </a:cubicBezTo>
                <a:lnTo>
                  <a:pt x="547" y="194"/>
                </a:lnTo>
                <a:lnTo>
                  <a:pt x="327" y="61"/>
                </a:lnTo>
                <a:lnTo>
                  <a:pt x="346" y="3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ounded Rectangle 8"/>
          <p:cNvSpPr/>
          <p:nvPr/>
        </p:nvSpPr>
        <p:spPr>
          <a:xfrm flipH="1">
            <a:off x="1475655" y="771550"/>
            <a:ext cx="6696743" cy="29926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rtl="1">
              <a:lnSpc>
                <a:spcPct val="130000"/>
              </a:lnSpc>
            </a:pPr>
            <a:endParaRPr lang="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1647863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000" advClick="0" advTm="1000">
        <p14:vortex dir="r"/>
      </p:transition>
    </mc:Choice>
    <mc:Fallback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80"/>
                            </p:stCondLst>
                            <p:childTnLst>
                              <p:par>
                                <p:cTn id="1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93"/>
          <p:cNvSpPr/>
          <p:nvPr/>
        </p:nvSpPr>
        <p:spPr>
          <a:xfrm>
            <a:off x="285720" y="1500180"/>
            <a:ext cx="8286808" cy="3214710"/>
          </a:xfrm>
          <a:prstGeom prst="roundRect">
            <a:avLst>
              <a:gd name="adj" fmla="val 9450"/>
            </a:avLst>
          </a:prstGeom>
          <a:solidFill>
            <a:srgbClr val="002060"/>
          </a:solidFill>
          <a:ln w="12700">
            <a:solidFill>
              <a:srgbClr val="7030A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 algn="just">
              <a:lnSpc>
                <a:spcPct val="130000"/>
              </a:lnSpc>
              <a:buAutoNum type="arabicPeriod"/>
            </a:pPr>
            <a:r>
              <a:rPr lang="en-US" altLang="zh-CN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Times New Roman" panose="02020603050405020304" pitchFamily="18" charset="0"/>
              </a:rPr>
              <a:t>It is a profit and loss sharing mode of finance.</a:t>
            </a:r>
          </a:p>
          <a:p>
            <a:pPr marL="342900" lvl="0" indent="-342900" algn="just">
              <a:lnSpc>
                <a:spcPct val="130000"/>
              </a:lnSpc>
              <a:buAutoNum type="arabicPeriod"/>
            </a:pPr>
            <a:r>
              <a:rPr lang="en-US" altLang="zh-CN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Times New Roman" panose="02020603050405020304" pitchFamily="18" charset="0"/>
              </a:rPr>
              <a:t>It is the sole mode that can be used to finance the newly born MFIs with no credit history.</a:t>
            </a:r>
          </a:p>
          <a:p>
            <a:pPr marL="342900" lvl="0" indent="-342900" algn="just">
              <a:lnSpc>
                <a:spcPct val="130000"/>
              </a:lnSpc>
              <a:buAutoNum type="arabicPeriod"/>
            </a:pPr>
            <a:r>
              <a:rPr lang="en-US" altLang="zh-CN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Times New Roman" panose="02020603050405020304" pitchFamily="18" charset="0"/>
              </a:rPr>
              <a:t>It helps Central Bank of Sudan to increase the amount of wholesale finance from commercial banks to MFIs to reach the allocated percentage of 12% of their portfolio (CBOS Policies). </a:t>
            </a:r>
          </a:p>
          <a:p>
            <a:pPr marL="342900" lvl="0" indent="-342900" algn="just">
              <a:lnSpc>
                <a:spcPct val="130000"/>
              </a:lnSpc>
              <a:buAutoNum type="arabicPeriod"/>
            </a:pPr>
            <a:r>
              <a:rPr lang="en-US" altLang="zh-CN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Times New Roman" panose="02020603050405020304" pitchFamily="18" charset="0"/>
              </a:rPr>
              <a:t>The contract can help to achieve targeted outreach goals (geographical areas, activity sectors, gender, age, loan size,…etc).</a:t>
            </a:r>
          </a:p>
          <a:p>
            <a:pPr marL="342900" lvl="0" indent="-342900" algn="just">
              <a:lnSpc>
                <a:spcPct val="130000"/>
              </a:lnSpc>
              <a:buAutoNum type="arabicPeriod"/>
            </a:pPr>
            <a:r>
              <a:rPr lang="en-US" altLang="zh-CN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Times New Roman" panose="02020603050405020304" pitchFamily="18" charset="0"/>
              </a:rPr>
              <a:t>It provides MFIs with a solid M&amp;E tool to audit their performance periodically.</a:t>
            </a:r>
            <a:endParaRPr lang="ar-SA" altLang="zh-CN" sz="1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6" name="直接连接符 53"/>
          <p:cNvCxnSpPr/>
          <p:nvPr/>
        </p:nvCxnSpPr>
        <p:spPr bwMode="auto">
          <a:xfrm flipH="1">
            <a:off x="739200" y="616159"/>
            <a:ext cx="74233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TextBox 6"/>
          <p:cNvSpPr txBox="1"/>
          <p:nvPr/>
        </p:nvSpPr>
        <p:spPr>
          <a:xfrm>
            <a:off x="1619672" y="161501"/>
            <a:ext cx="65527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RESTRICTED MUDHARABA CONTRACTS</a:t>
            </a:r>
            <a:endParaRPr lang="ar-SA" sz="2400" b="1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Freeform 40"/>
          <p:cNvSpPr>
            <a:spLocks noEditPoints="1"/>
          </p:cNvSpPr>
          <p:nvPr/>
        </p:nvSpPr>
        <p:spPr bwMode="auto">
          <a:xfrm>
            <a:off x="629985" y="230172"/>
            <a:ext cx="198630" cy="392994"/>
          </a:xfrm>
          <a:custGeom>
            <a:avLst/>
            <a:gdLst>
              <a:gd name="T0" fmla="*/ 173 w 579"/>
              <a:gd name="T1" fmla="*/ 818 h 857"/>
              <a:gd name="T2" fmla="*/ 551 w 579"/>
              <a:gd name="T3" fmla="*/ 818 h 857"/>
              <a:gd name="T4" fmla="*/ 571 w 579"/>
              <a:gd name="T5" fmla="*/ 838 h 857"/>
              <a:gd name="T6" fmla="*/ 551 w 579"/>
              <a:gd name="T7" fmla="*/ 857 h 857"/>
              <a:gd name="T8" fmla="*/ 173 w 579"/>
              <a:gd name="T9" fmla="*/ 857 h 857"/>
              <a:gd name="T10" fmla="*/ 153 w 579"/>
              <a:gd name="T11" fmla="*/ 838 h 857"/>
              <a:gd name="T12" fmla="*/ 173 w 579"/>
              <a:gd name="T13" fmla="*/ 818 h 857"/>
              <a:gd name="T14" fmla="*/ 181 w 579"/>
              <a:gd name="T15" fmla="*/ 632 h 857"/>
              <a:gd name="T16" fmla="*/ 389 w 579"/>
              <a:gd name="T17" fmla="*/ 290 h 857"/>
              <a:gd name="T18" fmla="*/ 462 w 579"/>
              <a:gd name="T19" fmla="*/ 334 h 857"/>
              <a:gd name="T20" fmla="*/ 255 w 579"/>
              <a:gd name="T21" fmla="*/ 676 h 857"/>
              <a:gd name="T22" fmla="*/ 181 w 579"/>
              <a:gd name="T23" fmla="*/ 632 h 857"/>
              <a:gd name="T24" fmla="*/ 35 w 579"/>
              <a:gd name="T25" fmla="*/ 543 h 857"/>
              <a:gd name="T26" fmla="*/ 243 w 579"/>
              <a:gd name="T27" fmla="*/ 201 h 857"/>
              <a:gd name="T28" fmla="*/ 316 w 579"/>
              <a:gd name="T29" fmla="*/ 245 h 857"/>
              <a:gd name="T30" fmla="*/ 108 w 579"/>
              <a:gd name="T31" fmla="*/ 587 h 857"/>
              <a:gd name="T32" fmla="*/ 35 w 579"/>
              <a:gd name="T33" fmla="*/ 543 h 857"/>
              <a:gd name="T34" fmla="*/ 2 w 579"/>
              <a:gd name="T35" fmla="*/ 820 h 857"/>
              <a:gd name="T36" fmla="*/ 22 w 579"/>
              <a:gd name="T37" fmla="*/ 650 h 857"/>
              <a:gd name="T38" fmla="*/ 165 w 579"/>
              <a:gd name="T39" fmla="*/ 736 h 857"/>
              <a:gd name="T40" fmla="*/ 24 w 579"/>
              <a:gd name="T41" fmla="*/ 833 h 857"/>
              <a:gd name="T42" fmla="*/ 2 w 579"/>
              <a:gd name="T43" fmla="*/ 820 h 857"/>
              <a:gd name="T44" fmla="*/ 299 w 579"/>
              <a:gd name="T45" fmla="*/ 106 h 857"/>
              <a:gd name="T46" fmla="*/ 269 w 579"/>
              <a:gd name="T47" fmla="*/ 156 h 857"/>
              <a:gd name="T48" fmla="*/ 488 w 579"/>
              <a:gd name="T49" fmla="*/ 289 h 857"/>
              <a:gd name="T50" fmla="*/ 519 w 579"/>
              <a:gd name="T51" fmla="*/ 239 h 857"/>
              <a:gd name="T52" fmla="*/ 299 w 579"/>
              <a:gd name="T53" fmla="*/ 106 h 857"/>
              <a:gd name="T54" fmla="*/ 346 w 579"/>
              <a:gd name="T55" fmla="*/ 30 h 857"/>
              <a:gd name="T56" fmla="*/ 412 w 579"/>
              <a:gd name="T57" fmla="*/ 14 h 857"/>
              <a:gd name="T58" fmla="*/ 549 w 579"/>
              <a:gd name="T59" fmla="*/ 97 h 857"/>
              <a:gd name="T60" fmla="*/ 566 w 579"/>
              <a:gd name="T61" fmla="*/ 163 h 857"/>
              <a:gd name="T62" fmla="*/ 547 w 579"/>
              <a:gd name="T63" fmla="*/ 194 h 857"/>
              <a:gd name="T64" fmla="*/ 327 w 579"/>
              <a:gd name="T65" fmla="*/ 61 h 857"/>
              <a:gd name="T66" fmla="*/ 346 w 579"/>
              <a:gd name="T67" fmla="*/ 30 h 8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79" h="857">
                <a:moveTo>
                  <a:pt x="173" y="818"/>
                </a:moveTo>
                <a:lnTo>
                  <a:pt x="551" y="818"/>
                </a:lnTo>
                <a:cubicBezTo>
                  <a:pt x="562" y="818"/>
                  <a:pt x="571" y="827"/>
                  <a:pt x="571" y="838"/>
                </a:cubicBezTo>
                <a:cubicBezTo>
                  <a:pt x="571" y="849"/>
                  <a:pt x="562" y="857"/>
                  <a:pt x="551" y="857"/>
                </a:cubicBezTo>
                <a:lnTo>
                  <a:pt x="173" y="857"/>
                </a:lnTo>
                <a:cubicBezTo>
                  <a:pt x="162" y="857"/>
                  <a:pt x="153" y="849"/>
                  <a:pt x="153" y="838"/>
                </a:cubicBezTo>
                <a:cubicBezTo>
                  <a:pt x="153" y="827"/>
                  <a:pt x="162" y="818"/>
                  <a:pt x="173" y="818"/>
                </a:cubicBezTo>
                <a:close/>
                <a:moveTo>
                  <a:pt x="181" y="632"/>
                </a:moveTo>
                <a:lnTo>
                  <a:pt x="389" y="290"/>
                </a:lnTo>
                <a:lnTo>
                  <a:pt x="462" y="334"/>
                </a:lnTo>
                <a:lnTo>
                  <a:pt x="255" y="676"/>
                </a:lnTo>
                <a:lnTo>
                  <a:pt x="181" y="632"/>
                </a:lnTo>
                <a:close/>
                <a:moveTo>
                  <a:pt x="35" y="543"/>
                </a:moveTo>
                <a:lnTo>
                  <a:pt x="243" y="201"/>
                </a:lnTo>
                <a:lnTo>
                  <a:pt x="316" y="245"/>
                </a:lnTo>
                <a:lnTo>
                  <a:pt x="108" y="587"/>
                </a:lnTo>
                <a:lnTo>
                  <a:pt x="35" y="543"/>
                </a:lnTo>
                <a:close/>
                <a:moveTo>
                  <a:pt x="2" y="820"/>
                </a:moveTo>
                <a:lnTo>
                  <a:pt x="22" y="650"/>
                </a:lnTo>
                <a:lnTo>
                  <a:pt x="165" y="736"/>
                </a:lnTo>
                <a:lnTo>
                  <a:pt x="24" y="833"/>
                </a:lnTo>
                <a:cubicBezTo>
                  <a:pt x="9" y="844"/>
                  <a:pt x="0" y="838"/>
                  <a:pt x="2" y="820"/>
                </a:cubicBezTo>
                <a:close/>
                <a:moveTo>
                  <a:pt x="299" y="106"/>
                </a:moveTo>
                <a:lnTo>
                  <a:pt x="269" y="156"/>
                </a:lnTo>
                <a:lnTo>
                  <a:pt x="488" y="289"/>
                </a:lnTo>
                <a:lnTo>
                  <a:pt x="519" y="239"/>
                </a:lnTo>
                <a:lnTo>
                  <a:pt x="299" y="106"/>
                </a:lnTo>
                <a:close/>
                <a:moveTo>
                  <a:pt x="346" y="30"/>
                </a:moveTo>
                <a:cubicBezTo>
                  <a:pt x="360" y="7"/>
                  <a:pt x="390" y="0"/>
                  <a:pt x="412" y="14"/>
                </a:cubicBezTo>
                <a:lnTo>
                  <a:pt x="549" y="97"/>
                </a:lnTo>
                <a:cubicBezTo>
                  <a:pt x="572" y="110"/>
                  <a:pt x="579" y="140"/>
                  <a:pt x="566" y="163"/>
                </a:cubicBezTo>
                <a:lnTo>
                  <a:pt x="547" y="194"/>
                </a:lnTo>
                <a:lnTo>
                  <a:pt x="327" y="61"/>
                </a:lnTo>
                <a:lnTo>
                  <a:pt x="346" y="3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ounded Rectangle 8"/>
          <p:cNvSpPr/>
          <p:nvPr/>
        </p:nvSpPr>
        <p:spPr>
          <a:xfrm flipH="1">
            <a:off x="428594" y="642924"/>
            <a:ext cx="1524709" cy="642942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l">
              <a:lnSpc>
                <a:spcPct val="130000"/>
              </a:lnSpc>
            </a:pPr>
            <a:r>
              <a:rPr lang="" sz="1600" b="1" dirty="0" smtClean="0">
                <a:solidFill>
                  <a:schemeClr val="tx1"/>
                </a:solidFill>
              </a:rPr>
              <a:t>MAIN</a:t>
            </a:r>
            <a:r>
              <a:rPr lang="" sz="1400" b="1" dirty="0" smtClean="0">
                <a:solidFill>
                  <a:schemeClr val="tx1"/>
                </a:solidFill>
              </a:rPr>
              <a:t> </a:t>
            </a:r>
            <a:r>
              <a:rPr lang="" sz="1600" b="1" dirty="0" smtClean="0">
                <a:solidFill>
                  <a:schemeClr val="tx1"/>
                </a:solidFill>
              </a:rPr>
              <a:t>FEATURES:</a:t>
            </a:r>
            <a:endParaRPr lang="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1647863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000" advClick="0" advTm="1000">
        <p14:vortex dir="r"/>
      </p:transition>
    </mc:Choice>
    <mc:Fallback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80"/>
                            </p:stCondLst>
                            <p:childTnLst>
                              <p:par>
                                <p:cTn id="1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40"/>
          <p:cNvSpPr>
            <a:spLocks noEditPoints="1"/>
          </p:cNvSpPr>
          <p:nvPr/>
        </p:nvSpPr>
        <p:spPr bwMode="auto">
          <a:xfrm>
            <a:off x="415234" y="227694"/>
            <a:ext cx="198630" cy="392994"/>
          </a:xfrm>
          <a:custGeom>
            <a:avLst/>
            <a:gdLst>
              <a:gd name="T0" fmla="*/ 173 w 579"/>
              <a:gd name="T1" fmla="*/ 818 h 857"/>
              <a:gd name="T2" fmla="*/ 551 w 579"/>
              <a:gd name="T3" fmla="*/ 818 h 857"/>
              <a:gd name="T4" fmla="*/ 571 w 579"/>
              <a:gd name="T5" fmla="*/ 838 h 857"/>
              <a:gd name="T6" fmla="*/ 551 w 579"/>
              <a:gd name="T7" fmla="*/ 857 h 857"/>
              <a:gd name="T8" fmla="*/ 173 w 579"/>
              <a:gd name="T9" fmla="*/ 857 h 857"/>
              <a:gd name="T10" fmla="*/ 153 w 579"/>
              <a:gd name="T11" fmla="*/ 838 h 857"/>
              <a:gd name="T12" fmla="*/ 173 w 579"/>
              <a:gd name="T13" fmla="*/ 818 h 857"/>
              <a:gd name="T14" fmla="*/ 181 w 579"/>
              <a:gd name="T15" fmla="*/ 632 h 857"/>
              <a:gd name="T16" fmla="*/ 389 w 579"/>
              <a:gd name="T17" fmla="*/ 290 h 857"/>
              <a:gd name="T18" fmla="*/ 462 w 579"/>
              <a:gd name="T19" fmla="*/ 334 h 857"/>
              <a:gd name="T20" fmla="*/ 255 w 579"/>
              <a:gd name="T21" fmla="*/ 676 h 857"/>
              <a:gd name="T22" fmla="*/ 181 w 579"/>
              <a:gd name="T23" fmla="*/ 632 h 857"/>
              <a:gd name="T24" fmla="*/ 35 w 579"/>
              <a:gd name="T25" fmla="*/ 543 h 857"/>
              <a:gd name="T26" fmla="*/ 243 w 579"/>
              <a:gd name="T27" fmla="*/ 201 h 857"/>
              <a:gd name="T28" fmla="*/ 316 w 579"/>
              <a:gd name="T29" fmla="*/ 245 h 857"/>
              <a:gd name="T30" fmla="*/ 108 w 579"/>
              <a:gd name="T31" fmla="*/ 587 h 857"/>
              <a:gd name="T32" fmla="*/ 35 w 579"/>
              <a:gd name="T33" fmla="*/ 543 h 857"/>
              <a:gd name="T34" fmla="*/ 2 w 579"/>
              <a:gd name="T35" fmla="*/ 820 h 857"/>
              <a:gd name="T36" fmla="*/ 22 w 579"/>
              <a:gd name="T37" fmla="*/ 650 h 857"/>
              <a:gd name="T38" fmla="*/ 165 w 579"/>
              <a:gd name="T39" fmla="*/ 736 h 857"/>
              <a:gd name="T40" fmla="*/ 24 w 579"/>
              <a:gd name="T41" fmla="*/ 833 h 857"/>
              <a:gd name="T42" fmla="*/ 2 w 579"/>
              <a:gd name="T43" fmla="*/ 820 h 857"/>
              <a:gd name="T44" fmla="*/ 299 w 579"/>
              <a:gd name="T45" fmla="*/ 106 h 857"/>
              <a:gd name="T46" fmla="*/ 269 w 579"/>
              <a:gd name="T47" fmla="*/ 156 h 857"/>
              <a:gd name="T48" fmla="*/ 488 w 579"/>
              <a:gd name="T49" fmla="*/ 289 h 857"/>
              <a:gd name="T50" fmla="*/ 519 w 579"/>
              <a:gd name="T51" fmla="*/ 239 h 857"/>
              <a:gd name="T52" fmla="*/ 299 w 579"/>
              <a:gd name="T53" fmla="*/ 106 h 857"/>
              <a:gd name="T54" fmla="*/ 346 w 579"/>
              <a:gd name="T55" fmla="*/ 30 h 857"/>
              <a:gd name="T56" fmla="*/ 412 w 579"/>
              <a:gd name="T57" fmla="*/ 14 h 857"/>
              <a:gd name="T58" fmla="*/ 549 w 579"/>
              <a:gd name="T59" fmla="*/ 97 h 857"/>
              <a:gd name="T60" fmla="*/ 566 w 579"/>
              <a:gd name="T61" fmla="*/ 163 h 857"/>
              <a:gd name="T62" fmla="*/ 547 w 579"/>
              <a:gd name="T63" fmla="*/ 194 h 857"/>
              <a:gd name="T64" fmla="*/ 327 w 579"/>
              <a:gd name="T65" fmla="*/ 61 h 857"/>
              <a:gd name="T66" fmla="*/ 346 w 579"/>
              <a:gd name="T67" fmla="*/ 30 h 8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79" h="857">
                <a:moveTo>
                  <a:pt x="173" y="818"/>
                </a:moveTo>
                <a:lnTo>
                  <a:pt x="551" y="818"/>
                </a:lnTo>
                <a:cubicBezTo>
                  <a:pt x="562" y="818"/>
                  <a:pt x="571" y="827"/>
                  <a:pt x="571" y="838"/>
                </a:cubicBezTo>
                <a:cubicBezTo>
                  <a:pt x="571" y="849"/>
                  <a:pt x="562" y="857"/>
                  <a:pt x="551" y="857"/>
                </a:cubicBezTo>
                <a:lnTo>
                  <a:pt x="173" y="857"/>
                </a:lnTo>
                <a:cubicBezTo>
                  <a:pt x="162" y="857"/>
                  <a:pt x="153" y="849"/>
                  <a:pt x="153" y="838"/>
                </a:cubicBezTo>
                <a:cubicBezTo>
                  <a:pt x="153" y="827"/>
                  <a:pt x="162" y="818"/>
                  <a:pt x="173" y="818"/>
                </a:cubicBezTo>
                <a:close/>
                <a:moveTo>
                  <a:pt x="181" y="632"/>
                </a:moveTo>
                <a:lnTo>
                  <a:pt x="389" y="290"/>
                </a:lnTo>
                <a:lnTo>
                  <a:pt x="462" y="334"/>
                </a:lnTo>
                <a:lnTo>
                  <a:pt x="255" y="676"/>
                </a:lnTo>
                <a:lnTo>
                  <a:pt x="181" y="632"/>
                </a:lnTo>
                <a:close/>
                <a:moveTo>
                  <a:pt x="35" y="543"/>
                </a:moveTo>
                <a:lnTo>
                  <a:pt x="243" y="201"/>
                </a:lnTo>
                <a:lnTo>
                  <a:pt x="316" y="245"/>
                </a:lnTo>
                <a:lnTo>
                  <a:pt x="108" y="587"/>
                </a:lnTo>
                <a:lnTo>
                  <a:pt x="35" y="543"/>
                </a:lnTo>
                <a:close/>
                <a:moveTo>
                  <a:pt x="2" y="820"/>
                </a:moveTo>
                <a:lnTo>
                  <a:pt x="22" y="650"/>
                </a:lnTo>
                <a:lnTo>
                  <a:pt x="165" y="736"/>
                </a:lnTo>
                <a:lnTo>
                  <a:pt x="24" y="833"/>
                </a:lnTo>
                <a:cubicBezTo>
                  <a:pt x="9" y="844"/>
                  <a:pt x="0" y="838"/>
                  <a:pt x="2" y="820"/>
                </a:cubicBezTo>
                <a:close/>
                <a:moveTo>
                  <a:pt x="299" y="106"/>
                </a:moveTo>
                <a:lnTo>
                  <a:pt x="269" y="156"/>
                </a:lnTo>
                <a:lnTo>
                  <a:pt x="488" y="289"/>
                </a:lnTo>
                <a:lnTo>
                  <a:pt x="519" y="239"/>
                </a:lnTo>
                <a:lnTo>
                  <a:pt x="299" y="106"/>
                </a:lnTo>
                <a:close/>
                <a:moveTo>
                  <a:pt x="346" y="30"/>
                </a:moveTo>
                <a:cubicBezTo>
                  <a:pt x="360" y="7"/>
                  <a:pt x="390" y="0"/>
                  <a:pt x="412" y="14"/>
                </a:cubicBezTo>
                <a:lnTo>
                  <a:pt x="549" y="97"/>
                </a:lnTo>
                <a:cubicBezTo>
                  <a:pt x="572" y="110"/>
                  <a:pt x="579" y="140"/>
                  <a:pt x="566" y="163"/>
                </a:cubicBezTo>
                <a:lnTo>
                  <a:pt x="547" y="194"/>
                </a:lnTo>
                <a:lnTo>
                  <a:pt x="327" y="61"/>
                </a:lnTo>
                <a:lnTo>
                  <a:pt x="346" y="3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54" name="直接连接符 53"/>
          <p:cNvCxnSpPr/>
          <p:nvPr/>
        </p:nvCxnSpPr>
        <p:spPr bwMode="auto">
          <a:xfrm flipH="1">
            <a:off x="739200" y="616159"/>
            <a:ext cx="74233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矩形 17"/>
          <p:cNvSpPr/>
          <p:nvPr/>
        </p:nvSpPr>
        <p:spPr>
          <a:xfrm>
            <a:off x="0" y="1323975"/>
            <a:ext cx="9144000" cy="2687934"/>
          </a:xfrm>
          <a:prstGeom prst="rect">
            <a:avLst/>
          </a:prstGeom>
          <a:solidFill>
            <a:srgbClr val="0070C0">
              <a:alpha val="7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334810" y="2578024"/>
            <a:ext cx="4669238" cy="574027"/>
            <a:chOff x="470839" y="1594012"/>
            <a:chExt cx="4669238" cy="574027"/>
          </a:xfrm>
        </p:grpSpPr>
        <p:sp>
          <p:nvSpPr>
            <p:cNvPr id="21" name="矩形 20"/>
            <p:cNvSpPr/>
            <p:nvPr/>
          </p:nvSpPr>
          <p:spPr>
            <a:xfrm>
              <a:off x="470839" y="1594012"/>
              <a:ext cx="1394934" cy="39658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base">
                <a:lnSpc>
                  <a:spcPct val="120000"/>
                </a:lnSpc>
              </a:pPr>
              <a:r>
                <a:rPr lang="en-US" altLang="zh-CN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Thank You</a:t>
              </a:r>
              <a:endPara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611560" y="1722476"/>
              <a:ext cx="72008" cy="7200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68077" y="1851670"/>
              <a:ext cx="4572000" cy="31636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l">
                <a:lnSpc>
                  <a:spcPct val="150000"/>
                </a:lnSpc>
              </a:pPr>
              <a:endParaRPr lang="en-US" altLang="zh-CN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50329" y="1248365"/>
            <a:ext cx="5404463" cy="3088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67391778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000" advClick="0" advTm="1000">
        <p14:vortex dir="r"/>
      </p:transition>
    </mc:Choice>
    <mc:Fallback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1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4B2C5162-5AD0-4DA3-83F0-4D81D23474AE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Каталог"/>
  <p:tag name="ISPRINGCLOUDFOLDERID" val="0"/>
  <p:tag name="ISPRINGCLOUDFOLDERPATH" val="Каталог"/>
  <p:tag name="ISPRING_PLAYERS_CUSTOMIZATION" val="UEsDBBQAAgAIAGFk6kgOaiROYgQAAAURAAAdAAAAdW5pdmVyc2FsL2NvbW1vbl9tZXNzYWdlcy5sbmetWG1v2zYQ/l6g/4EQUGADtrQd0KIYEge0xNhEZMmV6DjZMAiMxNhEKDHVi9vs037Nfth+yY6UncR9gaQkgG2YlO+54909d0cfHn/JFdqIspK6OHLeHrxxkChSnclideQs2MmvHxxU1bzIuNKFOHIK7aDj0csXh4oXq4avBHx/+QKhw1xUFSyrkVndr5HMjpz5OHHD2RwHF4kfTsJkTCfOyNX5DS9uka9X+qff3n/48vbd+58PX2/l+sDEM+z7+0DIIr170wMoYFHoJ4BG/CQg58wZmc9hcuGC+TQgzmj7ZZj0PCJnzsh8dsotoogELIl96pGExkkQMusLnzDiOaML3aA13whUa7SR4jOq1wLiWMtSoErJzD5INWwUjehS5oUzTIMkIjGLqMtoGDijWJfl7S8Wljf1WpegrkKZrPilEpnVCRljn9+UogLVvIaMQvCq1xJ+qXMui4NO1RFe0mCSsDD044QE3m7HGZEiQ17JjZqBKBGOSQQAJa9E+QjZxGaZFUdYqWEIUzqZ+vBmxoSpXK0VvOuhdswJxGAuii4pyBESQXbF8TKMPOM0UIU4uuFV9VmX2V5+PAxUFzAN3BBS0GUPwJnB2AFDjCXUjbIUad0FNiNxjCckGYfnkMjAu3CIRHgKdDsdInFBYqAIibtkAnxGJ9gkvKHYLv93/Eq5SWd1i3iagpxx30bqpoId41JggWVadTBMTUw+LiBsFPs/oHGLCt61q5XcCLCjzETZqQgqi0s8k0UfF/SP5ARTn3gJpJUXLhNmS57RmPNbVOga8WzDi1SgS5HyBnL9Fp5lMrPPTJyt/k+N/BvxeltVXm0LUuCR81dD7dmrYd8xq6nAproW+U3dpdo4bGv+Y6wwOf1DE/oc/XH6Y5cEOKLh80Smknmj2qr75PjcWTY0Rp1GPNFT/aP13JbEbW0dUyhYY6n7SxDopqZ/QANU/aVocAKK5m2JhhpOi6sBOoNwCxBo9FiMM3DVngln4MIB8ksyjimD2WgpLitZd44dlo1tgL4f2hTmPCVqcU/GS3GlYcJRgm/a6QO6kI10Z0AfDDd7rYJR5oPJAQCu2uQBSCVzsD/rgbmYkZ0H2gK/d5KlblRmyavktS3y4NsmF9+OTVelzu2u4tUuedsmc/wUK9rDRa3S+YD2f8e/3vF5QL/HRykmOHKniYsDl5hB33BV9RQCChhX+CxOfDw24sCFnNfpGprplW6KrCdQO6t75AQD2PbMseBluv7vn397YnxlSbuLtru/DwIBYpsqSO7A/gx0Laq/ukAYHu/L2UUfqe3dZifX86rDKGThs9wheNtacp3D1kG3XkjybdAwY9idzoAHsU173ZQwug1BmOHoFGqZncKd0YyX11AImdZqEIp1tUnAepj2++tlUytZiCGyT2sl5sCMzhPsefauDeRTMr1ue2YGN4p0e+lWcOnuC+ZOcQB19is8kcl6IKBtTbsqBERv1/c033zbqe5Wlf3D4vD1g/8v/gdQSwMEFAACAAgAYWTqSLORUx7mAwAA3BAAACcAAAB1bml2ZXJzYWwvZmxhc2hfcHVibGlzaGluZ19zZXR0aW5ncy54bWzVWO9u2kgQ/85TrHzqx2LSJpcUGaIoAQWVQAqOrtXpFC3eAe9lvet611D66Z7mHqxPcrNeIFBIa9rjlBOKwLMzv/k/401w/ikRZAqZ5ko2vKNqzSMgI8W4nDS8u7D98swj2lDJqFASGp5UHjlvVoI0Hwmu4yEYg6yaIIzU9dQ0vNiYtO77s9msynWa2VMlcoP4uhqpxE8z0CANZH4q6By/zDwF7S0QSgDgX6LkQqxZqRASOKQbxXIBhDO0XHLrFBVtQXXs+Y5tRKOHSaZyyS6VUBnJJqOG98vZhf0seRzUFU9A2pjoJhIt2dQpY9xaQcWQfwYSA5/EaO7psUdmnJm44b2uvbIwyO5vwxTgzndqYS4VBkGaBX4ChjJqqHt0Cg18MnpJcCQ2lzThUYgnxAag4V2F98Nu56p13+uHreH9dXjTdTbsIRS23od7CIWdsNvah78s/PWH29ag2+m9vQ/7/W7YuX2UwohuBCTwNyMWYGRVnkWwClhg4jwZScoFFulXYdRgsMwFzSYQqjbHLI6p0OCRP1OYvMup4GaO3VDDbngASC90CpEZ2LQ1PJPl4D3COUA0DHO5qomTN6uaOD3bcN132h/d2mllQI2hUYzFg7TCtMBfJy3ZxkpuuGafyUgJtnIIkhGwHk1grSeGD1y2kfPII2NMgkBXLzJOhUe4QdejlbDOR9pwU/Ree52TIBYOCSA3w61QRDHN9EbEV1G3hR81f+8pA/oPFwpHeor1N5ULRuYqJ4I/ADGKYJrzBH/FQNabiYwzlRRU7HdDtOBo3JTDDNh5GUUfUEWSoyQOl1SAcRo+5vwzGcFYZYgLdIqjCOlcO/zqXsAp1foRlC5tfOFapNO7ar1/YR2kbEpltCc41gYkqTkIPp0TqcxSDsMR0VxDkRTGWXFWxrfqj6dB8yQXLs3/djLWoA+YksNo2Scx37WgtNqYTotGtM1VQGMLckyJw8SDCCcLlzmUBYyoJEqKOaERTm9t23rKVa6R4hrYQesft9DJEy6LpwlOQdSYMchKQdaOXr0+Pvn19OxNvep/+evvl98UWuy1W0GtOrfYLp9cnOWkvlqf3xH6xhLdkm2rLLGFyraU7n4xWCyw7REf+Hb17N5ExcJ8joto2LoYXF6TQWt41w2H9TLF0FPYdyaKsZzG9j2yjEz/LsR0tErB26iXqvNybL1+KQPfluEauM17u7Z1S5mAk3riJg/OasETjuX2v+i7p1rg51v2P2m7n3oBdD17oLYDmkUxZvRgVfDsx9ohw/ucIuaeVle2jTta4O+8DduThEueYBzt3l5doZsnxzW89e08qlQQbfM/Es3KP1BLAwQUAAIACABhZOpIFvREU74CAABVCgAAIQAAAHVuaXZlcnNhbC9mbGFzaF9za2luX3NldHRpbmdzLnhtbJVWbW/aMBD+vl+B2HfSvdJJKVJLmVSJrdVa9buTHImFY0f2hY5/P1/iNDYkwDhVwnfP4zvfG43NlsvFh8kkTpVQ+hkQucwNaTrdhGc306RGVHKWKokgcSaVLpmYLj7+bD5x1CDPsdQO9KWcDUuhdzNvPpdQnI9vc5IxQqrKisn9WuVqlrB0m2tVy+xsaMW+Ai243Frk1Y/5cjXqQHCDDwhlENPqmuQySqXBGKCQvq9IzrIES0B0nq6az4Wc3tXp1x/QdtxwbGi3n0jGaBXLIUzy9S3JOF7a28OqzElOExD+ooV++UwyChVsDzq8/P4ryShDVXX1Pz1SaZVTQkPO6SK+c4RimR0/iuqK5CyBHkSOzlbBpad5670Hcl/9uY9pXLUST5TXg4VARU8ELFDXEEfdqbWZQr091mjnAxYbJowF+Koe9GSDfmK16a4JdT3uD7xxmfl3OU0PeVWiLmHZBuwjQ0NPWC7vmmXhuX5XeRFq2Dmld6en7aG/bWKPoZ62hz4LnsGjFPtj/KGpJXVlvmOuoKcrYK0gmT1mztqdOit5WtPwGu/5TtFhSpXBwlA4L7wEqlwcNbo2pOgopliyHc8ZciV/ES7ZPyNUJo4O9K7ZhlsrRo4ChjquCdHuaT9iOob96FIZNmT7s9A/rT1P0G7xmylDZGlR2p8lM504nh0T62QaDTNoT1o46Ae5URdySqa3oF+UEr6XJtoxilQIF4NVO1xj8DjychBHw0mO3SVD2Zd1mYBe2aJx6Jom1LW4gueFsH/4yuENss7oyjJibalY2Psk4+9N6SlcCwDTadE1QHtoLWUtkAvYgXBWT9G8eOxpsbENPtZut7iGDfrj6TQHHekBvJZ0m6JvlYMV4hkGCK82rmFGazm/hpElpnlZMPbdFu6nKNjL3TKj3gv2WKNwvRTcbO3HKbRK+nfyH1BLAwQUAAIACABhZOpIhFv6tL0DAADtDwAAJgAAAHVuaXZlcnNhbC9odG1sX3B1Ymxpc2hpbmdfc2V0dGluZ3MueG1s1Vfvbts2EP/upyA09GOtpH+W1JAdBImCGHXtzFawFsMQ0OLZ4kKRGknZdT/tafZgfZIeRduJ6ySVu6TbYASOjne/u/vdHc+Kjj7mgsxAG65kO9hv7gUEZKoYl9N2cJmcPT8MiLFUMiqUhHYgVUCOOo2oKMeCm2wE1qKqIQgjTauw7SCztmiF4Xw+b3JTaHeqRGkR3zRTlYeFBgPSgg4LQRf4ZRcFmGCJUAMA/3Ill2adRoOQyCO9U6wUQDjDyCV3SVFxbnMRhF5rTNPrqValZCdKKE30dNwOfjo8dp+Vjkc65TlIR4npoNCJbYsyxl0QVIz4JyAZ8GmG0R68CsicM5u1g5d7LxwMqofbMBW4T506mBOFHEi7xM/BUkYt9Y/eoYWP1qwEXsQWkuY8TfCEuPzbwWlyNep1T+Or/iCJR1fnybuej2EHoyR+n+xglHSTXryLfl348w8X8bDX7b+9SgaDXtK9uLFCRjcIicJNxiJkVpU6hTVhkc3KfCwpF9ijX9FowGKXC6qnkKgzjlWcUGEgIH8UMP2lpILbBQ7DHg7DNUBxbApI7dCVrR1YXUJwA+cBMTCs5bonXr9Z98TB4Ubqofd+k9adUUbUWppm2Dwoq0KLwtuildpEyY3U3DMZK8HWCU2QZYG5HGtORUC4xdzS9al1DNgzLpB/Z7vfnEi7lVyaUW02OFzz6Fo57fzWVxbM7z45L7pP9VdVCkYWqiSCXwOximDhyhz/y4DcHg8y0SqvpIIaS4zgDMiMwxzYUR1HH9BFXqIl3haFAOs9/FnyT2QME6URF+gM7xaUc+PxmzsBF9SYG1C6ivGZb/pu/zR+/8wlSNmMynRHcKw25IV9Eny6IFLZlR3SkdLSQFUUxll1Vie35veXwfC8FL7Mj12MW9BPWJKn8bJLYb4ZQW23GZ1Vg+iGq4LGEeRYEo+JByneDFyWUBcwpZIoKRaEpngfGzfWM65KgxI/wB7afH+E3p5wWT1NcdWjR81A14Lc23/x8tXrnw8O37Sa4ee//n7+oNFyU10I6tz5VXVy7yqsZ/XVQvyG0QNrccv2TOncNSrbcnr3ql+upO0rPgrdQrh7t1Qr8MesllF8PDw5J8N4dNlLRq065e0rnCSbZtggE/dbr47N4DJBguNa8I7HWp1bT60/qBXg2zpaQ79LL27t0Voh4N079XcJ3r6C5xwb6H8xSfc19T8fwh8ySA//SPNj9liDBFSnGdboyer67189j0rYf4kD/7R+9dl414nCO98qGyjffEXvNL4AUEsDBBQAAgAIAGFk6kjjgzzrngEAACEGAAAfAAAAdW5pdmVyc2FsL2h0bWxfc2tpbl9zZXR0aW5ncy5qc42Uy27CMBBF93xF5G4rRJ+h3aFCJSQWldpd1YUThhDh2JbtpKSIf2/s8IgfofVs4quTO+OxPLtB1CyUoug52plvs3+z90YDrSlRwrWtkx690DqSJF/CR14AySkgB6mOv57k/ZlojVeYyI4zosY1qd8VcNnxQyxEc782JEKgDIlV4O/vELgNgD8ncNA5WHuoTqeTUilGhymjCqgaUiYKbBh09WpW94wOzCoQf6ArnIJlGpvVR54dH2IdXS5lBce0XrCMDROcbjLBSrrsy7+uOYjmzjctMHqKX2aWHcmlmiso3MSzsY5+kguQEg55H2c6gjDBCZCO78isC6hl7B/Ioatc5upIT250dGmOM/C6NJ7osDHaeHndjHX4nIKtaom7Wx0WQXANwrOa3uuwQMZL/o8L5IJluiMe6vf8hBKGlznNDqlHOoKcLlbb9nXvfFBT/hRZT4g5T2gdepJF4EnSgCYDmrLG0jGtdNIuQmn7Z5YrskBifnEKWdUod47o/WeEsFI4XRfNeGimo245yOYbxJyumoxfbqlOAZUztAb7X1BLAwQUAAIACABhZOpIPTwv0cEAAADlAQAAGgAAAHVuaXZlcnNhbC9pMThuX3ByZXNldHMueG1snZGxCsIwEIb3PkW43cRupSR1E9wcdJaaphppLyWXWh/flIp0kYBDIP/xfT8kJ3evvmNP48k6VJDzLTCD2jUWbwrOp/2mAEahxqbuHBoF6IDtqkzavMCjN2QCsViBpOAewlAKMU0TtzT42ECuG0MsJq5dL+LpHYrZFMOiwuKW9i/7M4MqyxiT19F24YBVvMe0IIy8VjA7F43cYutA/AIakwBMqsFQAmh9AngMCcCPK0CK75vnpEcK8aNikGK1nip7A1BLAwQUAAIACABhZOpIsuC9bWQAAABlAAAAHAAAAHVuaXZlcnNhbC9sb2NhbF9zZXR0aW5ncy54bWyzsa/IzVEoSy0qzszPs1Uy1DNQUkjNS85PycxLt1UKDXHTtVBSKC5JzEtJzMnPS7VVystXUrC347LJyU9OzAlOLSkBKixWKMhJrEwtCknNBTJKUv0Sc4Eqn61Y+GzufiV9Oy4AUEsDBBQAAgAIAPeSU0cjtE77+wIAALAIAAAUAAAAdW5pdmVyc2FsL3BsYXllci54bWytVd9P2zAQfi7S/ofI79gtHQOqBMSQ0B7GhNSx7a0yiZt4TeLMdgjlr9/Zzu+lbEh7aJWc7/vufPfdxb96zlLviUnFRR6gBZ4jj+WhiHgeB+jh6+3xObq6fHfkFyndM+nxKEBlzg2ApsiLmAolLzSA76lOAtQzYGBGXiG5kFzvgfsUuNtIJ0v07mgGLrkKUKJ1sSKkqirMFSDyWIm0NCQKhyIjhWSK5ZpJ4tJAXoNd6b+j4ZeJnOh9wVQPWei3B65JWo5nxQck1RILGZOT+XxBftx9XocJy+gxz5WmeciQB5Wc2VI+0nB3J6IyZcrYZr5Lcs20NklY28zXK744zz0lwwA5h03GlKIxUzjNY0QclkyA/W1KVVLzqAGt4VU7XvNav4153zRutnOkcy7Kx5SrBI76kM46CfTJMKqf2etaBT00Cro1TMiT7FfJJYvs67dWjPMFcgFbxdk8sapCOICnWxpqIfc3AAMV1R3EbdOwaxq2oJYDt9HXHQVqbrtlVJeSNaWa+U88YuILlZIaWVxqWTKfjIw1lgzBPnFXrpvUNcRPdJae/kNvjN+oNT/Va52xgP/RmE9A1NaE5xF7vuXgo1kGNdUMim1sWBcpNjG7nFT5mPV0PTC5HOumwEU8TWXMYAwjqinp7OQQlEmqwCUs5QjbOzgITnicpPDTkwzj04M0GZW7SYbewUFwKsLdBLQ1t2Uk4zqOxNQqyCcT68QPS6VFxl+sPAd7Rq+sDl8buebouuDtwdn8j1EcxGgGc4smVpd56u2r5vDezKlWnc+mcJaBWmEemC4L59XMQlmMfCK2pWWqb/o5NfuwBx3lPDUd01zfQe+iWvMX5lU8Ml+6xdLUJGFGMwH6cL7sMUA/YbsMwlvToYhbkTd1wJjYN/dvK9ps+bp1ruuHOuxDDZ84qxzGzdRHUEcsRZlHox7iovuIqBR22rVk1EvZFm60OAGRiiJA7+GhvvPF6UV35bPFRYO1ed27wC6XN6z0OuFOQaTWdXsRv94N8PgbUEsDBBQAAgAIAGFk6kiIplZk2QgAAOk9AAApAAAAdW5pdmVyc2FsL3NraW5fY3VzdG9taXphdGlvbl9zZXR0aW5ncy54bWztW81u48gRvucpGgoW2AUC64f6c6BRQJEtmxiZ0oq0PZMgECixbREm2QrZ0owWOuRFcsglyFvkXXLY50h1k7RIWZJJexaLYGmOB8Pq+qqqu366m4XphU+Or6xDRj3nJ4s51DcIY47/GPZ/h1BvQV0aTAISEhZW95R7x7fpF81/oJwG1JBZvm0FtsJHw34NDcUP6nbkrtqFt+ag2UCdJm7gLlJxS4GxS0m9lBQYUxt1pVc9EBHJDciC+Oy41F41M/oSoPkhCZjm2+RrX8pyp4eyM7gKLNsBvrDfbvJnl2jdqU3+oGa91WnhXUOWJKmNlJZaV2u7TueyI9cRrjVbNWk36DakhoTqrVb9sr2rdxotCd6Gl22Q0sSXbdTsNJsNddfADUAjWR6oDWXXkS7rdRm04e6lshsOB51aDdXrdamp7lptaTioIeCWQIYsdfkCSqo0kNo7eSDXuxIaKsPBsLnDKm4rLdRt4HattmsOBlKttl/c/ezSy7Wn5p5OspyvCDzqgqOjPLaqR4Krt1gHATCbxFu5FiPItzzyofLzv//58z/+U4ljUsRvwpGYkqVGRCBzfD+C96riJRkR2tPhn6Yjx/5Qma8Zo/7FgvoMTLrwaeBZbqX/+yhCYvvzIOmGBEVwD9aC7NV1xE9eWKwLohaec6AF9VaWvx3RR3oxtxZPjwFd+3YuM5fbFQlcx38C7tplR8FnFblOyDRGvIx9uMuf/LAVVKWQcPPamD+5kK41J26isSZ+CuD2Kl9fkQPoxgkdJqBynT/noCvrkWQd0JX5cx7jg5as1zr8eR3EyFcG7BJP8sZZdtfakiCrJCqKZ1F0tV4VjadVQB/5Ymdxrzv6GedSqDH+I7ewxp9cID5BrjCXl+JlE/NXDxjj18Na0vNACzg3XVxikhA5GcyU8c1E1j/PRuOr8WygXVX6SpSViKfl941292u91f6hV41xOSUZN/JolJWFhLBWLZ8s3ZyORzMQiEczHX8yK33+d2Ho+NYcaTqu9ON/FBYwmeK7Sp//nQd6O51i3ZwZI03FM82Y6WNTrMsIm1it9D/TNVpaG4IYRRuHfEFsSRCUZycgKHQdWwzwku34a5JDnzq+kTV9NsWGOdUUUxvrlb5Bg2D7ByHZWrMlBM/SCpHthNbcJbZQCyEixnl5Ae3iFIbgD1s6wEk9y/Ev8mifyveafjUzx+ORMcO6mlAqfezbSA0srqm4oKls4CnICCzYrd8Gn4noExKQ7LqFhVxrV9cj+DW5IdfO49KFX/YGayYYXDIhfg4gBA6eQtQZxv14qvI1BIXIQisrDL/QwM4ETdp1OWRrujKG0FTMlHyTi0lkg+MdfwGhQxYsh7wbbBjyFZ4Nxp8gxiE3xwVB44+Qkh8Lgj5jA3IIGzlgunynXck8I3gaJgmS5ODC4vHubpG1WACOr+bGoesQKHyFIU1ENoYXhTUZ+MdbcKQmj05keyQYFlu8PTobAqYENmxzOXRBGVKwyqPrx1vtz7OhrI2wOoNwU8f3M1NUSa7Us7bIpwxZ9sbyFwTNycJaQyZsYcx2bDHGPS9M+Nva+QlZLK4/38WlS1fxp+/eYFKm4B2xDI7IoAyOKSv2mna+bPEM3mgIj/WTVuRZgDebYChYl6fa+Nu4KHS8tRtV6W/hqGfjijrrVTvev1753fYLGGNEJXigQUUbOLQQCMNOzLcc2DzdQkBNH4K6SVTPoeDze2ghAfo4lqFT9A4xd7ByGUPuYEWLibjHA0Mz4bB1T+b89pEDLHI18tpxf/M7okvgGv6cqnPyQOG85BJrEx1kYO8S7s/j5dRRKbO1mJo5AsN1kPkYBRVIdR2P36Hyib29wclSRLtBZj73dO3aIrtd50nsCLDOa4+8PIc9BNQTVNcKk7iONqU/vdOQaIrTSO+k2AHiOUFz+yqVn+/ymIHlqXI9U2RdwfxGwfPZzY+D7OBrMjKN2UgecAmQJp7FFkvYhR/4PS+/rOhGoOKhDPLiyRvEChbL//79X/nFHNgTUVFM/WNROZD8vGriZ3l/0Skj4V9zyDHlQRYqXnIC4wtVAs1/vzI1CNBvcmWxom3Jox7/xJVLNaRA7EbZNGXl+gayxBBJQdcBnAULCrmRpx+h8ImzfqV/YwVPUDhNSt2igsTK89hkhW3YX3HXzHV8UhD+7p2IT97UJjNZVcXdH3LUdRZP0fZrwwUm/syHXPpYRJ5yLetQnQ9EEtthxWWKzS2pWlASovd9Qdgc3eueCfsPKq4FNZxlvs/4LKDuhH/ZevkpFxj4hzgI4z4L+JU+eUtzhEv6JfZd/8FyQ2BLkw5ZJ2DDhB8WY5FZ2iH3lOeOnZYbUw4Z76gL+4ISTSfNnx04hCnKQHz6TRnzTHphOVyz4qGU/BT1EKCTr+wlIEU9BBh8VxnDze4l6nAoDU0+yA2sIE3P4z3gIb6oUzFP8pbl4RaM+IfZMLVQMSHL6VGb9MXuaDoeiROa09IGV09Y3POfDzA3HDPfGoysQt53yND38Vs9H8A95jCXnI5uMQ3IwfSs+OuxDIidcSwFovbB4VJEVMS2K/KhAhcRa7HklT6soFjGhwpXGzVlTuFWST3j5awQ0hPlXFTzFE7M4jzQ51W8GIRGyX4e1Ku+WKde9ZyDerHY0/7z196cBBhCwCFJaGZpae5l8iXsThxIE5bYsSdG0wLYEmT7cEVKdKUImbASp6okqKKX9DgcLZnjkg1xY54UIbU256ffCyHJzoe2zEbkgaXLSEw5mgMpthdJEFe6fSgelMDUwEmYuJEdxUUjxbYdZs1DMfsjpSrZe/ZZfWQ3Soo0j/ZMfabswO3VI7qA99Ty96rpbRZK1JHGao5uK/p+QVfbH8qma9l0LZuuZdO1bLqWTdey6Vo2Xcuma9l0LZuuZdO1bLqWTdey6Vo2Xcuma9l0LZuuZdO1bLqWTddft+m6F52z55pSkKfpmjI9V891z1+g5boH/VY7ruKyWbZcf9WW6+uqfnsd1xhUtlx/4ZbrmaT7f+65HtIACvJO/m/u/wFQSwMEFAACAAgAYmTqSO+PBMGnGAAAi0MAABcAAAB1bml2ZXJzYWwvdW5pdmVyc2FsLnBuZ+18C1RT19YuHnvE66lwentaqwbSXttaHy0ipohAose2VKtSq5Aihl0P1agIUcIz5EFrb+0DiFURBSX1WqQlkC1FEnkk0VKJEGJUDBsIEG1IImxCTEIeOzvJ/hM89XnOuOfef/xj/P+9MAYjydrrm48155pz7qzM/fWHm+Jmz5o3KyAgYPa699/5KCDgj0BAwHTazBm+kc6vaw75XqbRP4r7a4DgGm7E9+EZ6pqNawIC6rl/cu/4o+/zf9v/fhI9ICCozf8/TUb78dOAgLUvr3tnzda8FOMghX/OkSAzS14HCsNW3/368xfN7+g3vBq6Z/cL8Npv3nyj/t03Sl5cfGzrrc9/+v4vZ19g7r4SuvuNvzbuCe7v39b9l43PV2zrEzRGYHmK0kaovGlh7i59MwlwLiuwSxxtKxqgy2BuztCBxhEVGRC7RslShq0qjDXSbyBh+QH+v4zzwlsDCXRg0N7udNEwO00XPd0/vp+WSaVQuGCYeOIjZPXk1PH48TpIC6eB4kTi5EBh9/C4q8Sd9Ixq/jT/55UbxwUm5y9zJB9Knnt4fXT25OSYl7RL/K+X5r4ETM6+dsk5a5LTjHby5OyIZZI/+N+c+sz8gu/ldkkY2/wt2SfATVWuxHp6ybrO5MORr9DWZke8PokovKfE3EoyKLb3n+5494hX2jo7f0GN+kb4JJkvfNew1oiG929WyOdvHiwpmST68vs3t2ZHr7qPf3ndFpXx7n1xPn91Y4LobCrTb6+ZR1Yk/G8Bvxy0F9OY2lHEwJMeD6MVILoyEMB++VPYQL4CNgI8qYC7uUMGKhswnLpHS0Y1YAZjexXKvFm19QHtU/0NSmKBTZArhkdPm5gGSoZGwjI8B3LLkeZcKTqYm2JloJABVHPry7gc/UmqALgG0PbGshvZ2ABdOejjNDhxcb0D+eGDn5pDQiYXePXKKlwK/USXmSDr2FlcnzbWCpkJeCmxvS5ZJNDYJ7rjpeZmpn2PtxxUArTFmspE2IFk6xqo5MjYDJakzr2t6gPwAbGLmsyZlAUwlWg9GQ2yxG6WhBh4ayxFBqXDSefRGxGHrjNZXsYWxH5hmzReTR0emli5LvvhGnmElbbmGT0s+CQfNlzUy4MLmBSg24XURca+RTJUvjrJ5NK6cRHh88S2PcKQ+C223ooU3ulUJkV5lcIznZMlvDp3ktSmTGlsiTbNfmtLPEXa+mXv6AE4bejIp5P2WtnhEbbLPZxfF8s1IC+wIsyQdzKMNEsLu5Ia4bg/D/hkogkeWR/CJ0TPRLd/cRGU6cnZSmnb5X22V8XYTvihMo2p6JGdCF04Mv7Qk7Z0vpId22b7emHlxdANVsi3COzoC4Jwgk6u1pCxbdgKSaKF9bMNVXkdfa5VfFlCj+z4W02jOVlFoN+f79yyyGbtO3SLsHWc85c1QvwmekDdl9CY3aiG8NTo27uUsY4BG7wEIfa5PHsxdCnJtJHLr+W+Scn8v/fO/6qA6zaxiWUaVWu8dtUHYeIsmwnzmi5dHnbksLkGB4P8yEQ8ZsaTwVZLp8oXkXIMhCMlW9k0gyOPDeY+5ENBulauk9FcKWBGnGwy3vy5uQi8ufPvjnPwLS0/a+59D7v2vdy5mPLeffIRd5dL1pd9dz8QPfskZOKuY9DEdkzufddREnI0kjm6hdfs8oW+/Ybn6L+TYPDbIZBlTKPlndAZlGfWr1qP2QAs23aDy54Y9Zm/iuQ6S2q2XiXe3wZzs2KvOssXGDSeQQ0leHVUkG7mMak+YiL0vaiPdNAR6fq4N6QyC7oYS+GM03ktMPbxVakBGYOY6mqSZyQaFEc9RiethKTOfLkz/O6OmOl2OeC12JxLQqpsnqzui80h1GrTY7NJuct5SHMYIPUkHYuapfvqmJ10djlPLBo6Lpz+keRNvHSII34zsBrHduDDODweemUOsJRUOXHR1hWh3I7hZ6mpreNyqdZhGSM/IHs3AqBPdAC0eYcyTymm7Sk+gzhxcWSkVnyMlsyl6GSKNYtk1bgEepHizCIODwTwYTxzuS7VklqnLJPG39Ru83okZdI2h2Xlo5Kmc/Qw+wvF5hUaoWduLeK0nZ1lSeKj+OTDbSMM4d6gWgS1eZF6q7W2niDn1leyKmjJYVR47mc3teX3zfkcZPtemyZkP7s6qArp6rZ19RgbPizDfSVcsDnoB7XI8NWFdoiJGbkvXC2zZidEXdejGbyECrwvGH3AXYs4IrGUXFLOJx4eTo1pz3ROOtX+GZTqEjBqXwbvRvM20n9/Wb5mtyevsM4YkUzf3gnpCi+wi9YcT+1mZ3XKNCuW6VDD9ZY344b2HD4SqrMUpLLwCTqHbN5uESZbW/q7y20KAehjHfVZQNCatDf6sa8Kcd9kbui8IZz3gdUXe+v9YtHkIl1qInLAkg1rxwNr3PNEPICBS9aOuloknfUE6SFL+iK8iIU+8K/TqyT66ye1u71vFOLWdzP0o4xdad4YiDCzyrisgqtwAMoeOWBlQT4H+RsZWdpD6BXcyWa1epa1EIdyijrBRtcJtUMuM6Seoz63nkZGcpdLy3qu9o/M+PhRDpcaZvQa7zVwzsE5K/pLTiVJMEZyyfdRVwXUbn2qiGQiJLfdZfDcvWm7O8uguxU6qP7LvgR2lwe2aNOlevdL6GeJjL90SquRXHqHVI7E/uwJ3RA5+/zvu2pVNrN0Yvcx5c2hoPNq6jFaxGSQPrWmzJzAcCdPH9vYlrbr37W7/wmEMVJVJkjJ15VGS49m/WopiJFCLQ9zhMAXtgrIGrc+EuS9EIjb8kS4+k8em3+5xQclDNscjnkOWYq2SAtssNQLk6X3/iQNiNFbCqKk1daCaKms+hGF5wBM82jHQl4r47evFxYe7DSZ3Smmmodhlmiv55amzt6/FBEPPZQgK79nyfYvH59Z892MlecED/LlGf683YWpo49O+Ox1z71gbFkg2UM39DY/IsTe79dFXWPByZrfviciHfHHsYEo4eOUjphtvUVg2U/8BwXA3ZoZ5Z8yY9/WwjufYDIX4CqcjJNPMGiHUiMkKeemyE6RnSI7SbbgsNmWikd7G0fTCzBLGGZ5needqNbkqb3mo8Gsu2t1MO0ID56Od16yySNZEhSxLo0nIsPz8bmoVzrxgTQrHXPFvftIMZcwe0WHk7HPl0N5zl8XCrAh9wjPuwexi5cGdtcRtg2ZDpf/PGqL7LiczaqsIALepHGbsmGfhhp9MYOkWYR3DDwtY/ROpqea46rmg0zdEkg6BP/Y6wlRl5Qhz97QIKc1TaFvQQ3robyTUqVMl/rzKN2QajEiQvdK2IaGZ4mJJKqEjeb3qC3ZiNDWWAuFIRLkACQbYpivzAGJaJ8yhbQLOyDiqtmtoi3/QJMiEJ7LRzfXH02Pk12YoVjKUUC63Sczr3fdsZSSU5q8OCR1ukXHpLC9S/FSD25RoJIwy7C61XNjBmxO8pbzOMU/LErmVDJ30dgSJmar7+EVdDgAU0tIklXHZLKLmF0MliSenY5EQbBFt7c3VvS0nUOHqZKMuCvrhJWvNdeGR8gBOk7R89JJ7c6SUjh160FjStA5WCs48zYgaIfc/SLSt4S4WzZDx+YsTHiBLd2HRfZKWj1M2IbYPkVgBuYx5LdkPVJaq1YfLQJl9pwSUAV3+1J8adQ2AQRSj+u/Lwc1Jcdglt0SN3u4YRMUsQ26nlQMqqEqI696L9qYYGpg5aP1EGx1JMCsoU2UB3nor2TC9Ve1cH1spxZOlLwZpyJcEjia1pUIkK4+3A6rQ+Us147ZDb9kYDFw+FEjug+Q7GGKR5SOHPgp1zXW4QD6vQEvm49GC4eE+IU+7S9ne4icZ9YE1SCZwnbFTk+aJ+1DBT7qsLJcUcY3Z3s+Pmgb68XthSApO2PMFR6IZNfy8C2l3CTleUUZhBoMfLY+jR0Lw3LRTvU0p/HmI4ktYfrG5ZJQ9cEiEFl6y8j9w9V66zlqTo7SuZ0md2iCTkVt0t9t6pTVha+Q3TCaytyMxKgsARhGGrcbpAKZAYZS6e9QuEpuBS81YTa46FC3Oy/qQgbmuFpPAHg0jYQo/dJG7WezaP/I0p8ydWbVU8JUmG3Ls5+y2C6meMPTSz4XCPsHftwOyW9NkZ0iO0X2n5DtNJdqXfV4tN7Ci5b1PHItFhk+qnt/Ou6Dx7+P8GVNWeeZGSuPP14CpzDN7yrZ//Og/Ikq+pzEUgpu96VU/OK4+bfNxzVqJJb4H3EDsMijAjwvBC5M5z/gvWmRrInmq61xtxaSkI5o7Icq6JGLk8tBNk6NTI38iyO+mkjjbI8UVBaMN/Gplfn6/j+Fte43vBnpOKlk6kd/qq5sZjhaNCyj3ajOHbLc6wRRtqTEqLVCFd4BxFBw6ml6oozB5lCAx/EisNmW0t6+sDLvN8b5Lsc6JLOkPrjBvWqc+sYgkXgIKgPYiEvHMjEN0abWibzEh1/B+9PneC5TMc0yUs2TWFugivZ25rl9xNc5g8IQIv3q9rYx79wqhB0pThez0Xr6n1NMDSkp6aT45j1MhbKhsq/lvR6jls4cYg/YzJZ6NRYrBFC7mZv5yN7yVyNrOPq0ksMOy9gNpj6N+BbHfUmCW2rtu4DYcdEi5TcUmvxypMbuPwoonkYAUkClLAYda4BMR7VUXwXIYp9iqheT4nwlXwkTG01TfrdCI5QcZ+YX/wibkTQvUS6rU5bx0orBqNt6OZzW5UgCtGe3P9jr+9ffL9sJsiu4+Q7le3Wdl7OKj0W9r0frzMsDB4yry9dSfSorHB0iMLNVoSw7qLfb0ooUFpbVWtfzUjm3w5E8uAJnWN3s+W4mwk67V9cO+aSw0I0kje8+f+8Tyt4yZ8/+2rG8NVEXsZ7+Q9e0iMAeZj6t+HTa8ECimKihovBeD5EUv62OKw071IPbCEWkQldbWG6XWyX7mBcG8MJMsaMPI1i17/5EuKUdwi2ApN9wwnRaPnaxx0W2Oc7eFRIyBRadOw9xGbnLrl7OQrugdNiBFPXgWGTV/uYw/FGAyr5m1EJQKTZ/WC2qU4qwfnzZI1/u+4s2TwkIA3zlKxGHruwU183bDC1rrlxTrtvfPGPAww3rlaR7ZhYyo+RrIkgyrw3ZoCLUDq2QCJQNQws10nmANTU9UMUccFnHZdBSaQ/hGQPvQLQ9Q9rudtnXGs9+/LgVWjRmQuAVXKjjZ1wkJEczC7vuhB/qOHZ22B73Yu1lgkaIHZgR9aXAoSbSs1GXOw82tI5LvzSafOUrV0rssWvrLNp90h4m5rt52OgzPuyaZ4Vs4Y6DGUFXUK71R/Ljvh06TLpYlfqEwxeB/eT/85HQLCYFu4KxIsUpXPYTFj9mzkYBq3RE5wZR2Fz78LTlNV8yPb1cMrSiNgOgMVnMJzaxI1oyJGGhjI8pykzKAngjqKxk2ftgqLq6ktHJfTXv1yfmB7u6oBHdnJS8Oy4d4aLepLEJcinS2riGh8ctx3xJPWfcbDtJrWxqzoZ7bKA8p0h1lvzEZoj23fQcmK42E1ja+ZqL7JZQ8RNO0SSDDL5YNeqPC+wo/wFfMcjNe8rTG13BaQmgsn7yfMgbnK67W07TlNQzJmqeClcIXtHJ6ytvG7VTRUMTrrE+Kk8cClhPnmdceDq2rcp5nJXCWcOaGpka+Q8b0Tk7D3jaSO6205ybN+H/P84bpwBTgCnAFGAKMAWYAkwBpgBTgCnAFGAKMAWYAkwBpgBTgCnAFGAKMAWYAvy/CtAg13LHu5YcmdBb3tv6YBRw/zYHlGAek+Zk0qsjmFx9OPJ//X6ueSkEcP4yR5DCsqmi6d++SqFovmidrVKc+Bd7GwNuP3v/sDKA+skks4CV0//l9sjL0V5UiqGTVwtFx//9BB/ItGkeIPUYaYCnj+fpUx0iue/wAbQRaGFYOhbio5BsHVQGUNliFW+yRfT29vECpscFSdm2IYdEhIvBJyA2PUTx3O8svXZHIoO4HLdWdwn5UQ62uKwxP8Yzf3seqhEZPW4l5laVSSaqIsVef9cpyIZFbLg/juS6ESk+bc33IgaNU+PdwnPdotDUXnqHLF0jLMW6erQSREEbsgltrgKPgdGt+U70G30DtwBDNRpvFP5WsqcoX5kR6GMfmu2IlRAzlAyKBRZ4Y4L/R1wt3vkZ/mLohRqRabA5G94Iyu+8DfDWAq4zeNcZGHBwtTEWDoqjWDlWHnKSl59aqPiM7ml439+lxdDurzSVSfWoXtujtpjeDSpHhDaLnbVENSlBFldOSmO73S2naBqJJlk3oDzhGMvxr9HmLI02jcCMeauGpPwps7bzuaUcRTif0ZUYlKtadlyZNRCUgtSP67Tm2xaOw3j4pNLVdZkADAUfi7pgIPGZUYFWm3JfsQg+gDh2xD6/StZlbNjKuRfIOY/bX1bhLTnlirIoz6eMh5Zx9DYHsl0Lq81FCD22JcTPfGs79HwdJxZNkd3EmYTT+zfGWG3Go9gGOzaW+UMX4DibJ2mtLC2fPjKPRP91O3cdbFobVIFS6/WmFo4w0hMSZaMPyxFHFmNg3g4RWMAXhyhPkGQNar8/hX5htk2re6WWoU4kNuxHu9rWB7HhvtJTgE2ZUQyiryz3KXFiTyw7Cd/AcK/IGJrIHV5DkomJGS5X6Ds2T16QyuDvn877uAgM3j17h0ottGuhxKAMJKcNVvNdVMcyGTSqXaiFxXxipN+P2/7GZK1Om8kfEg5L17O7UzPzFLzGJE9t/LUlnKxLOfeGvF2Qzx1v/GEPGgGILGYYUMfDhno93CPb1sxD+j0h+deVB0Du/X6h1sbQfmezKUVjf9lnmYPNZWbCIZUt4m+OzOvJ2JmzO0nfHAhFpPSSwzBvo7fh4+lpJRWI8jWZmXAYDH+bQ1mgs7Ms2n1xClyMyNSAXy06J11QzSxxF+STgG/v9xXV7fTJG/Vp3Wb4dZSjK0giZXxCc+W1Zls4sBtydc9LhtSZ97bT5NQKAUTDDiannaBw1d6G5LV7JESO8UuF25AiJp722TdVsMaRIjmeEcD+UOXQWiCOByKHtd77ZT7R0aSkeOy+/TOfpgSXACLWBkm8hI0e+MjWNGmiF7VL9ueoHKmdr9jODaFDjpQCm4psatWPpzBGqiJZraN0/0aOWdpOvj1WY5KRnAdJF60hXtfh5kpVOcuYBrSwNxC12aWgXGQAk4hoNhbOV/rbue+dfwn4rIEvwUNflXv0NK9+PoiJNagYxkcf9u04XQMgMlW0pUtYaPNWVoY/2By64px1imLzXOwP5n8QdJ5PwqykMHwD+cHVfqdfMb5aRAOwQyyh/3f3o6zCSB8PMnL2mRoRTQYZOYX8LQ8A267uIMT1+H/xNervNFAFkpyXW1pNLFOL6yee6ydY9tKOHYkskl6ZT0nnfLGaDehMVkhlIGFIy1CkRujxfPSAVLO1jsaCR6kcOxUM7HH3HY1ErsYRMz0nmPsk8bb6QihBw/UJkYhYAatjUVyfOzhdl9rDKVwin/a2phI7U7eUMw57UxN58/2G3xEuGR+OSNZYKx3HDqa9hq8wbWEtvZ3tswOxJRvFD/YfJwX6Ya8ImE01rgN/fLgR5itJmNvGff7H93quxbt/jd/uMeMxs4rk1ZIsJxD/0TyMD7usyAyokwDjcb7FrKX+LMjcOuh96XNmPvps71INFQ0//sCqULE7eI9OmTfI5SPgKkyhcSsamfmYHfCoALFLB3h1mQPaG+TZJQN1LnYT3udcUVv/rkL+bi3c9qEnX8h2VXNcLmmNJCSRhHTES/bUyqF0vPVOMMc5KuO4ZZqJlaHBqt6rgzWmMnQzi1S59oHvwf6W8/F5CVsIPVUeLXs4jv0DE8eV7N03nKFyyD0/SvDKM64Bf6oI/tac3eZknKyp/64lQRPmOOtixxx6RI1RWdCwX41slIf63scM/T4xFcVfX1Xmxj2yhHj37UA5drvHpx0gCb+lk6MiA2c/HGvKV1IOhnK5v7N3OmWkFHa8pNRC/13pJpPZZsyboY4akDf8NtnjEbwRPZBt8Xf4kn0ZVwoEFcT0e70mzLtx7YJctImHNllQHZvpgQESbLzKPc07+3eF5CwuSJNF9F67k8J7wfGt1Pkt2VSgQTu/azzCVTh+Ir54D5O4dWEA9lXJKGpdMyzr4lJYmybdccSXNumkg0bcuCHpAOAZJYMcOwy6O8FjqbDlOy5z2BWO9DJ5o6mTWb0M9k3PElDPn25bpPxGHk7geNO8cA8Cs/M8xRpnMcwJidbsypssCRYvLAbLfuvmeSdUqAbz8pNFGYOvAWU0/pA/YQa8PPefFQp5Mv/TCCz3H+Rw6vVcKJfp02aJZuZkgbEnM5clw3yrcpz2zGRdsKKpRaJdbBm7jxa9N17XZ3OWe3wpP/73R0lsHK/lR7ZDY345/P3biZLnJy80+p9F4cEEAm/w63hZSFLAOM0/vO7dTe8I/vrJ5/8GUEsDBBQAAgAIAGJk6kgrC8BtSgAAAGsAAAAbAAAAdW5pdmVyc2FsL3VuaXZlcnNhbC5wbmcueG1ss7GvyM1RKEstKs7Mz7NVMtQzULK34+WyKShKLctMLVeoAIoZ6RlAgJJCJSq3PDOlJAMoZGBujBDMSM1MzyixVbIwMIUL6gPNBABQSwECAAAUAAIACABhZOpIDmokTmIEAAAFEQAAHQAAAAAAAAABAAAAAAAAAAAAdW5pdmVyc2FsL2NvbW1vbl9tZXNzYWdlcy5sbmdQSwECAAAUAAIACABhZOpIs5FTHuYDAADcEAAAJwAAAAAAAAABAAAAAACdBAAAdW5pdmVyc2FsL2ZsYXNoX3B1Ymxpc2hpbmdfc2V0dGluZ3MueG1sUEsBAgAAFAACAAgAYWTqSBb0RFO+AgAAVQoAACEAAAAAAAAAAQAAAAAAyAgAAHVuaXZlcnNhbC9mbGFzaF9za2luX3NldHRpbmdzLnhtbFBLAQIAABQAAgAIAGFk6kiEW/q0vQMAAO0PAAAmAAAAAAAAAAEAAAAAAMULAAB1bml2ZXJzYWwvaHRtbF9wdWJsaXNoaW5nX3NldHRpbmdzLnhtbFBLAQIAABQAAgAIAGFk6kjjgzzrngEAACEGAAAfAAAAAAAAAAEAAAAAAMYPAAB1bml2ZXJzYWwvaHRtbF9za2luX3NldHRpbmdzLmpzUEsBAgAAFAACAAgAYWTqSD08L9HBAAAA5QEAABoAAAAAAAAAAQAAAAAAoREAAHVuaXZlcnNhbC9pMThuX3ByZXNldHMueG1sUEsBAgAAFAACAAgAYWTqSLLgvW1kAAAAZQAAABwAAAAAAAAAAQAAAAAAmhIAAHVuaXZlcnNhbC9sb2NhbF9zZXR0aW5ncy54bWxQSwECAAAUAAIACAD3klNHI7RO+/sCAACwCAAAFAAAAAAAAAABAAAAAAA4EwAAdW5pdmVyc2FsL3BsYXllci54bWxQSwECAAAUAAIACABhZOpIiKZWZNkIAADpPQAAKQAAAAAAAAABAAAAAABlFgAAdW5pdmVyc2FsL3NraW5fY3VzdG9taXphdGlvbl9zZXR0aW5ncy54bWxQSwECAAAUAAIACABiZOpI748EwacYAACLQwAAFwAAAAAAAAAAAAAAAACFHwAAdW5pdmVyc2FsL3VuaXZlcnNhbC5wbmdQSwECAAAUAAIACABiZOpIKwvAbUoAAABrAAAAGwAAAAAAAAABAAAAAABhOAAAdW5pdmVyc2FsL3VuaXZlcnNhbC5wbmcueG1sUEsFBgAAAAALAAsASQMAAOQ4AAAAAA=="/>
  <p:tag name="ISPRING_PRESENTATION_TITLE" val="营销策略方案企业文化射击目标动态PPT"/>
</p:tagLst>
</file>

<file path=ppt/theme/theme1.xml><?xml version="1.0" encoding="utf-8"?>
<a:theme xmlns:a="http://schemas.openxmlformats.org/drawingml/2006/main" name="Office 主题">
  <a:themeElements>
    <a:clrScheme name="配色三">
      <a:dk1>
        <a:sysClr val="windowText" lastClr="000000"/>
      </a:dk1>
      <a:lt1>
        <a:sysClr val="window" lastClr="FFFFFF"/>
      </a:lt1>
      <a:dk2>
        <a:srgbClr val="17638F"/>
      </a:dk2>
      <a:lt2>
        <a:srgbClr val="00B0F0"/>
      </a:lt2>
      <a:accent1>
        <a:srgbClr val="E46C0A"/>
      </a:accent1>
      <a:accent2>
        <a:srgbClr val="FFC000"/>
      </a:accent2>
      <a:accent3>
        <a:srgbClr val="78B932"/>
      </a:accent3>
      <a:accent4>
        <a:srgbClr val="92D050"/>
      </a:accent4>
      <a:accent5>
        <a:srgbClr val="DB2E78"/>
      </a:accent5>
      <a:accent6>
        <a:srgbClr val="E1518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主题">
  <a:themeElements>
    <a:clrScheme name="配色三">
      <a:dk1>
        <a:sysClr val="windowText" lastClr="000000"/>
      </a:dk1>
      <a:lt1>
        <a:sysClr val="window" lastClr="FFFFFF"/>
      </a:lt1>
      <a:dk2>
        <a:srgbClr val="17638F"/>
      </a:dk2>
      <a:lt2>
        <a:srgbClr val="00B0F0"/>
      </a:lt2>
      <a:accent1>
        <a:srgbClr val="E46C0A"/>
      </a:accent1>
      <a:accent2>
        <a:srgbClr val="FFC000"/>
      </a:accent2>
      <a:accent3>
        <a:srgbClr val="78B932"/>
      </a:accent3>
      <a:accent4>
        <a:srgbClr val="92D050"/>
      </a:accent4>
      <a:accent5>
        <a:srgbClr val="DB2E78"/>
      </a:accent5>
      <a:accent6>
        <a:srgbClr val="E1518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5599</TotalTime>
  <Words>430</Words>
  <Application>Microsoft Office PowerPoint</Application>
  <PresentationFormat>On-screen Show (16:9)</PresentationFormat>
  <Paragraphs>65</Paragraphs>
  <Slides>12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Arial</vt:lpstr>
      <vt:lpstr>微软雅黑</vt:lpstr>
      <vt:lpstr>Calibri</vt:lpstr>
      <vt:lpstr>华文细黑</vt:lpstr>
      <vt:lpstr>宋体</vt:lpstr>
      <vt:lpstr>Sakkal Majalla</vt:lpstr>
      <vt:lpstr>Lato Light</vt:lpstr>
      <vt:lpstr>Times New Roman</vt:lpstr>
      <vt:lpstr>Office 主题</vt:lpstr>
      <vt:lpstr>1_Office 主题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营销策略方案企业文化射击目标动态PPT</dc:title>
  <dc:creator>Circle001 QQ：1360741672</dc:creator>
  <cp:lastModifiedBy>AHMAD 7</cp:lastModifiedBy>
  <cp:revision>673</cp:revision>
  <dcterms:created xsi:type="dcterms:W3CDTF">2013-10-25T23:15:15Z</dcterms:created>
  <dcterms:modified xsi:type="dcterms:W3CDTF">2022-03-22T07:13:09Z</dcterms:modified>
</cp:coreProperties>
</file>